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27"/>
  </p:notesMasterIdLst>
  <p:handoutMasterIdLst>
    <p:handoutMasterId r:id="rId128"/>
  </p:handoutMasterIdLst>
  <p:sldIdLst>
    <p:sldId id="263" r:id="rId2"/>
    <p:sldId id="308" r:id="rId3"/>
    <p:sldId id="307" r:id="rId4"/>
    <p:sldId id="345" r:id="rId5"/>
    <p:sldId id="347" r:id="rId6"/>
    <p:sldId id="305" r:id="rId7"/>
    <p:sldId id="306" r:id="rId8"/>
    <p:sldId id="346" r:id="rId9"/>
    <p:sldId id="351" r:id="rId10"/>
    <p:sldId id="348" r:id="rId11"/>
    <p:sldId id="349" r:id="rId12"/>
    <p:sldId id="357" r:id="rId13"/>
    <p:sldId id="350" r:id="rId14"/>
    <p:sldId id="352" r:id="rId15"/>
    <p:sldId id="356" r:id="rId16"/>
    <p:sldId id="353" r:id="rId17"/>
    <p:sldId id="344" r:id="rId18"/>
    <p:sldId id="343" r:id="rId19"/>
    <p:sldId id="260" r:id="rId20"/>
    <p:sldId id="365" r:id="rId21"/>
    <p:sldId id="261" r:id="rId22"/>
    <p:sldId id="262" r:id="rId23"/>
    <p:sldId id="264" r:id="rId24"/>
    <p:sldId id="302" r:id="rId25"/>
    <p:sldId id="303" r:id="rId26"/>
    <p:sldId id="304" r:id="rId27"/>
    <p:sldId id="294" r:id="rId28"/>
    <p:sldId id="295" r:id="rId29"/>
    <p:sldId id="311" r:id="rId30"/>
    <p:sldId id="366" r:id="rId31"/>
    <p:sldId id="312" r:id="rId32"/>
    <p:sldId id="360" r:id="rId33"/>
    <p:sldId id="369" r:id="rId34"/>
    <p:sldId id="368" r:id="rId35"/>
    <p:sldId id="367" r:id="rId36"/>
    <p:sldId id="405" r:id="rId37"/>
    <p:sldId id="296" r:id="rId38"/>
    <p:sldId id="314" r:id="rId39"/>
    <p:sldId id="324" r:id="rId40"/>
    <p:sldId id="315" r:id="rId41"/>
    <p:sldId id="325" r:id="rId42"/>
    <p:sldId id="316" r:id="rId43"/>
    <p:sldId id="317" r:id="rId44"/>
    <p:sldId id="318" r:id="rId45"/>
    <p:sldId id="329" r:id="rId46"/>
    <p:sldId id="330" r:id="rId47"/>
    <p:sldId id="319" r:id="rId48"/>
    <p:sldId id="331" r:id="rId49"/>
    <p:sldId id="332" r:id="rId50"/>
    <p:sldId id="320" r:id="rId51"/>
    <p:sldId id="333" r:id="rId52"/>
    <p:sldId id="334" r:id="rId53"/>
    <p:sldId id="335" r:id="rId54"/>
    <p:sldId id="336" r:id="rId55"/>
    <p:sldId id="337" r:id="rId56"/>
    <p:sldId id="338" r:id="rId57"/>
    <p:sldId id="321" r:id="rId58"/>
    <p:sldId id="339" r:id="rId59"/>
    <p:sldId id="340" r:id="rId60"/>
    <p:sldId id="341" r:id="rId61"/>
    <p:sldId id="322" r:id="rId62"/>
    <p:sldId id="342" r:id="rId63"/>
    <p:sldId id="323" r:id="rId64"/>
    <p:sldId id="408" r:id="rId65"/>
    <p:sldId id="410" r:id="rId66"/>
    <p:sldId id="412" r:id="rId67"/>
    <p:sldId id="411" r:id="rId68"/>
    <p:sldId id="376" r:id="rId69"/>
    <p:sldId id="374" r:id="rId70"/>
    <p:sldId id="375" r:id="rId71"/>
    <p:sldId id="372" r:id="rId72"/>
    <p:sldId id="373" r:id="rId73"/>
    <p:sldId id="363" r:id="rId74"/>
    <p:sldId id="413" r:id="rId75"/>
    <p:sldId id="407" r:id="rId76"/>
    <p:sldId id="406" r:id="rId77"/>
    <p:sldId id="275" r:id="rId78"/>
    <p:sldId id="276" r:id="rId79"/>
    <p:sldId id="392" r:id="rId80"/>
    <p:sldId id="377" r:id="rId81"/>
    <p:sldId id="277" r:id="rId82"/>
    <p:sldId id="393" r:id="rId83"/>
    <p:sldId id="378" r:id="rId84"/>
    <p:sldId id="379" r:id="rId85"/>
    <p:sldId id="394" r:id="rId86"/>
    <p:sldId id="278" r:id="rId87"/>
    <p:sldId id="391" r:id="rId88"/>
    <p:sldId id="279" r:id="rId89"/>
    <p:sldId id="395" r:id="rId90"/>
    <p:sldId id="380" r:id="rId91"/>
    <p:sldId id="280" r:id="rId92"/>
    <p:sldId id="396" r:id="rId93"/>
    <p:sldId id="381" r:id="rId94"/>
    <p:sldId id="281" r:id="rId95"/>
    <p:sldId id="397" r:id="rId96"/>
    <p:sldId id="382" r:id="rId97"/>
    <p:sldId id="282" r:id="rId98"/>
    <p:sldId id="398" r:id="rId99"/>
    <p:sldId id="383" r:id="rId100"/>
    <p:sldId id="283" r:id="rId101"/>
    <p:sldId id="399" r:id="rId102"/>
    <p:sldId id="384" r:id="rId103"/>
    <p:sldId id="284" r:id="rId104"/>
    <p:sldId id="400" r:id="rId105"/>
    <p:sldId id="309" r:id="rId106"/>
    <p:sldId id="285" r:id="rId107"/>
    <p:sldId id="286" r:id="rId108"/>
    <p:sldId id="385" r:id="rId109"/>
    <p:sldId id="287" r:id="rId110"/>
    <p:sldId id="401" r:id="rId111"/>
    <p:sldId id="386" r:id="rId112"/>
    <p:sldId id="288" r:id="rId113"/>
    <p:sldId id="402" r:id="rId114"/>
    <p:sldId id="387" r:id="rId115"/>
    <p:sldId id="289" r:id="rId116"/>
    <p:sldId id="388" r:id="rId117"/>
    <p:sldId id="403" r:id="rId118"/>
    <p:sldId id="389" r:id="rId119"/>
    <p:sldId id="290" r:id="rId120"/>
    <p:sldId id="404" r:id="rId121"/>
    <p:sldId id="390" r:id="rId122"/>
    <p:sldId id="313" r:id="rId123"/>
    <p:sldId id="362" r:id="rId124"/>
    <p:sldId id="370" r:id="rId125"/>
    <p:sldId id="409" r:id="rId12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31" autoAdjust="0"/>
    <p:restoredTop sz="94697"/>
  </p:normalViewPr>
  <p:slideViewPr>
    <p:cSldViewPr snapToGrid="0" snapToObjects="1">
      <p:cViewPr varScale="1">
        <p:scale>
          <a:sx n="130" d="100"/>
          <a:sy n="130" d="100"/>
        </p:scale>
        <p:origin x="156" y="384"/>
      </p:cViewPr>
      <p:guideLst>
        <p:guide orient="horz" pos="2137"/>
        <p:guide pos="3863"/>
      </p:guideLst>
    </p:cSldViewPr>
  </p:slideViewPr>
  <p:notesTextViewPr>
    <p:cViewPr>
      <p:scale>
        <a:sx n="1" d="1"/>
        <a:sy n="1" d="1"/>
      </p:scale>
      <p:origin x="0" y="0"/>
    </p:cViewPr>
  </p:notesTextViewPr>
  <p:sorterViewPr>
    <p:cViewPr varScale="1">
      <p:scale>
        <a:sx n="1" d="1"/>
        <a:sy n="1" d="1"/>
      </p:scale>
      <p:origin x="0" y="-17064"/>
    </p:cViewPr>
  </p:sorterViewPr>
  <p:notesViewPr>
    <p:cSldViewPr snapToGrid="0" snapToObjects="1" showGuides="1">
      <p:cViewPr>
        <p:scale>
          <a:sx n="100" d="100"/>
          <a:sy n="100" d="100"/>
        </p:scale>
        <p:origin x="5388" y="6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E1F0C3D-4053-48D8-B06F-94B6184981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メイリオ" panose="020B0604030504040204" pitchFamily="50" charset="-128"/>
              <a:ea typeface="メイリオ" panose="020B0604030504040204" pitchFamily="50" charset="-128"/>
            </a:endParaRPr>
          </a:p>
        </p:txBody>
      </p:sp>
      <p:sp>
        <p:nvSpPr>
          <p:cNvPr id="3" name="日付プレースホルダー 2">
            <a:extLst>
              <a:ext uri="{FF2B5EF4-FFF2-40B4-BE49-F238E27FC236}">
                <a16:creationId xmlns:a16="http://schemas.microsoft.com/office/drawing/2014/main" id="{52E88D1F-235D-4698-B72E-197D5CCF70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AB3072-3EAD-4E44-9854-C96E3011F967}" type="datetimeFigureOut">
              <a:rPr kumimoji="1" lang="ja-JP" altLang="en-US" smtClean="0">
                <a:latin typeface="メイリオ" panose="020B0604030504040204" pitchFamily="50" charset="-128"/>
                <a:ea typeface="メイリオ" panose="020B0604030504040204" pitchFamily="50" charset="-128"/>
              </a:rPr>
              <a:t>2021/5/6</a:t>
            </a:fld>
            <a:endParaRPr kumimoji="1" lang="ja-JP" altLang="en-US">
              <a:latin typeface="メイリオ" panose="020B0604030504040204" pitchFamily="50" charset="-128"/>
              <a:ea typeface="メイリオ" panose="020B0604030504040204" pitchFamily="50" charset="-128"/>
            </a:endParaRPr>
          </a:p>
        </p:txBody>
      </p:sp>
      <p:sp>
        <p:nvSpPr>
          <p:cNvPr id="4" name="フッター プレースホルダー 3">
            <a:extLst>
              <a:ext uri="{FF2B5EF4-FFF2-40B4-BE49-F238E27FC236}">
                <a16:creationId xmlns:a16="http://schemas.microsoft.com/office/drawing/2014/main" id="{1F797086-B791-42DA-8FBD-50AF4EF9C7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latin typeface="メイリオ" panose="020B0604030504040204" pitchFamily="50" charset="-128"/>
              <a:ea typeface="メイリオ" panose="020B0604030504040204" pitchFamily="50" charset="-128"/>
            </a:endParaRPr>
          </a:p>
        </p:txBody>
      </p:sp>
      <p:sp>
        <p:nvSpPr>
          <p:cNvPr id="5" name="スライド番号プレースホルダー 4">
            <a:extLst>
              <a:ext uri="{FF2B5EF4-FFF2-40B4-BE49-F238E27FC236}">
                <a16:creationId xmlns:a16="http://schemas.microsoft.com/office/drawing/2014/main" id="{3F11A8B9-2370-4590-B3A2-AFD5998FEF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54A40F-3EEF-42BF-BBE8-CE075F218188}" type="slidenum">
              <a:rPr kumimoji="1" lang="ja-JP" altLang="en-US" sz="2000" smtClean="0">
                <a:latin typeface="メイリオ" panose="020B0604030504040204" pitchFamily="50" charset="-128"/>
                <a:ea typeface="メイリオ" panose="020B0604030504040204" pitchFamily="50" charset="-128"/>
              </a:rPr>
              <a:t>‹#›</a:t>
            </a:fld>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40124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メイリオ" panose="020B0604030504040204" pitchFamily="50" charset="-128"/>
                <a:ea typeface="メイリオ" panose="020B0604030504040204" pitchFamily="50" charset="-128"/>
              </a:defRPr>
            </a:lvl1pPr>
          </a:lstStyle>
          <a:p>
            <a:endParaRPr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メイリオ" panose="020B0604030504040204" pitchFamily="50" charset="-128"/>
                <a:ea typeface="メイリオ" panose="020B0604030504040204" pitchFamily="50" charset="-128"/>
              </a:defRPr>
            </a:lvl1pPr>
          </a:lstStyle>
          <a:p>
            <a:fld id="{035BCD21-C3D9-BF4A-88B3-97AD34AAD1CD}" type="datetimeFigureOut">
              <a:rPr lang="ja-JP" altLang="en-US" smtClean="0"/>
              <a:pPr/>
              <a:t>2021/5/6</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メイリオ" panose="020B0604030504040204" pitchFamily="50" charset="-128"/>
                <a:ea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2000">
                <a:latin typeface="メイリオ" panose="020B0604030504040204" pitchFamily="50" charset="-128"/>
                <a:ea typeface="メイリオ" panose="020B0604030504040204" pitchFamily="50" charset="-128"/>
              </a:defRPr>
            </a:lvl1pPr>
          </a:lstStyle>
          <a:p>
            <a:fld id="{B1D34137-EAE0-D040-827A-470C1008D7B7}" type="slidenum">
              <a:rPr lang="ja-JP" altLang="en-US" smtClean="0"/>
              <a:pPr/>
              <a:t>‹#›</a:t>
            </a:fld>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03451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2pPr>
    <a:lvl3pPr marL="9144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3pPr>
    <a:lvl4pPr marL="13716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4pPr>
    <a:lvl5pPr marL="18288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344177"/>
            <a:ext cx="10363200" cy="1470025"/>
          </a:xfrm>
        </p:spPr>
        <p:txBody>
          <a:bodyPr>
            <a:normAutofit/>
          </a:bodyPr>
          <a:lstStyle>
            <a:lvl1pPr>
              <a:defRPr sz="4800" b="1"/>
            </a:lvl1pPr>
          </a:lstStyle>
          <a:p>
            <a:r>
              <a:rPr kumimoji="1" lang="ja-JP" altLang="en-US" dirty="0"/>
              <a:t>マスター タイトルの書式設定</a:t>
            </a:r>
          </a:p>
        </p:txBody>
      </p:sp>
      <p:sp>
        <p:nvSpPr>
          <p:cNvPr id="3" name="サブタイトル 2"/>
          <p:cNvSpPr>
            <a:spLocks noGrp="1"/>
          </p:cNvSpPr>
          <p:nvPr>
            <p:ph type="subTitle" idx="1"/>
          </p:nvPr>
        </p:nvSpPr>
        <p:spPr>
          <a:xfrm>
            <a:off x="1828800" y="4099951"/>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kumimoji="1" lang="ja-JP" altLang="en-US"/>
              <a:t>マスター サブタイトルの書式設定</a:t>
            </a:r>
          </a:p>
        </p:txBody>
      </p:sp>
      <p:pic>
        <p:nvPicPr>
          <p:cNvPr id="5" name="図 4">
            <a:extLst>
              <a:ext uri="{FF2B5EF4-FFF2-40B4-BE49-F238E27FC236}">
                <a16:creationId xmlns:a16="http://schemas.microsoft.com/office/drawing/2014/main" id="{8F85AD04-BA21-6B4E-9F6B-9E5607B3B120}"/>
              </a:ext>
            </a:extLst>
          </p:cNvPr>
          <p:cNvPicPr>
            <a:picLocks noChangeAspect="1"/>
          </p:cNvPicPr>
          <p:nvPr userDrawn="1"/>
        </p:nvPicPr>
        <p:blipFill>
          <a:blip r:embed="rId2"/>
          <a:stretch>
            <a:fillRect/>
          </a:stretch>
        </p:blipFill>
        <p:spPr>
          <a:xfrm>
            <a:off x="9080500" y="4089400"/>
            <a:ext cx="3111500" cy="2768600"/>
          </a:xfrm>
          <a:prstGeom prst="rect">
            <a:avLst/>
          </a:prstGeom>
        </p:spPr>
      </p:pic>
      <p:sp>
        <p:nvSpPr>
          <p:cNvPr id="6" name="スライド番号プレースホルダー 5">
            <a:extLst>
              <a:ext uri="{FF2B5EF4-FFF2-40B4-BE49-F238E27FC236}">
                <a16:creationId xmlns:a16="http://schemas.microsoft.com/office/drawing/2014/main" id="{D8C78100-FCD0-4AB3-8571-E9F333F636C5}"/>
              </a:ext>
            </a:extLst>
          </p:cNvPr>
          <p:cNvSpPr>
            <a:spLocks noGrp="1"/>
          </p:cNvSpPr>
          <p:nvPr>
            <p:ph type="sldNum" sz="quarter" idx="10"/>
          </p:nvPr>
        </p:nvSpPr>
        <p:spPr/>
        <p:txBody>
          <a:body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252603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none" baseline="0"/>
            </a:lvl1pPr>
          </a:lstStyle>
          <a:p>
            <a:r>
              <a:rPr kumimoji="1" lang="ja-JP" altLang="en-US" dirty="0"/>
              <a:t>マスター タイトルの書式設定</a:t>
            </a:r>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kumimoji="1" lang="ja-JP" altLang="en-US"/>
              <a:t>マスター テキストの書式設定</a:t>
            </a:r>
          </a:p>
        </p:txBody>
      </p:sp>
      <p:sp>
        <p:nvSpPr>
          <p:cNvPr id="7" name="スライド番号プレースホルダ 5">
            <a:extLst>
              <a:ext uri="{FF2B5EF4-FFF2-40B4-BE49-F238E27FC236}">
                <a16:creationId xmlns:a16="http://schemas.microsoft.com/office/drawing/2014/main" id="{352373C1-99CD-F146-9A95-64CC47B0B365}"/>
              </a:ext>
            </a:extLst>
          </p:cNvPr>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2789675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335360" y="1100889"/>
            <a:ext cx="11617291" cy="5554554"/>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 5"/>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
        <p:nvSpPr>
          <p:cNvPr id="7" name="タイトル 6">
            <a:extLst>
              <a:ext uri="{FF2B5EF4-FFF2-40B4-BE49-F238E27FC236}">
                <a16:creationId xmlns:a16="http://schemas.microsoft.com/office/drawing/2014/main" id="{53CA428E-F521-1846-A125-C846684BF4B2}"/>
              </a:ext>
            </a:extLst>
          </p:cNvPr>
          <p:cNvSpPr>
            <a:spLocks noGrp="1"/>
          </p:cNvSpPr>
          <p:nvPr>
            <p:ph type="title"/>
          </p:nvPr>
        </p:nvSpPr>
        <p:spPr>
          <a:xfrm>
            <a:off x="335360" y="87036"/>
            <a:ext cx="11617291" cy="869475"/>
          </a:xfrm>
        </p:spPr>
        <p:txBody>
          <a:bodyPr>
            <a:normAutofit/>
          </a:bodyPr>
          <a:lstStyle>
            <a:lvl1pPr>
              <a:defRPr sz="4000"/>
            </a:lvl1pPr>
          </a:lstStyle>
          <a:p>
            <a:r>
              <a:rPr kumimoji="1" lang="ja-JP" altLang="en-US" dirty="0"/>
              <a:t>マスター タイトルの書式設定</a:t>
            </a:r>
          </a:p>
        </p:txBody>
      </p:sp>
    </p:spTree>
    <p:extLst>
      <p:ext uri="{BB962C8B-B14F-4D97-AF65-F5344CB8AC3E}">
        <p14:creationId xmlns:p14="http://schemas.microsoft.com/office/powerpoint/2010/main" val="352315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8" name="タイトル 6">
            <a:extLst>
              <a:ext uri="{FF2B5EF4-FFF2-40B4-BE49-F238E27FC236}">
                <a16:creationId xmlns:a16="http://schemas.microsoft.com/office/drawing/2014/main" id="{3CB8FA5C-3343-A643-99F8-4DD4A3930904}"/>
              </a:ext>
            </a:extLst>
          </p:cNvPr>
          <p:cNvSpPr>
            <a:spLocks noGrp="1"/>
          </p:cNvSpPr>
          <p:nvPr>
            <p:ph type="title"/>
          </p:nvPr>
        </p:nvSpPr>
        <p:spPr>
          <a:xfrm>
            <a:off x="335360" y="81020"/>
            <a:ext cx="11617291" cy="648183"/>
          </a:xfrm>
        </p:spPr>
        <p:txBody>
          <a:bodyPr>
            <a:normAutofit/>
          </a:bodyPr>
          <a:lstStyle>
            <a:lvl1pPr>
              <a:defRPr sz="4000"/>
            </a:lvl1pPr>
          </a:lstStyle>
          <a:p>
            <a:r>
              <a:rPr kumimoji="1" lang="ja-JP" altLang="en-US"/>
              <a:t>マスター タイトルの書式設定</a:t>
            </a:r>
          </a:p>
        </p:txBody>
      </p:sp>
      <p:sp>
        <p:nvSpPr>
          <p:cNvPr id="9" name="スライド番号プレースホルダ 5">
            <a:extLst>
              <a:ext uri="{FF2B5EF4-FFF2-40B4-BE49-F238E27FC236}">
                <a16:creationId xmlns:a16="http://schemas.microsoft.com/office/drawing/2014/main" id="{22EF4FB6-79FC-DB49-B27E-1E8A2BB058F1}"/>
              </a:ext>
            </a:extLst>
          </p:cNvPr>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369445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6" name="スライド番号プレースホルダ 5">
            <a:extLst>
              <a:ext uri="{FF2B5EF4-FFF2-40B4-BE49-F238E27FC236}">
                <a16:creationId xmlns:a16="http://schemas.microsoft.com/office/drawing/2014/main" id="{B1F2930D-7CAE-154F-A2DF-329BC3046313}"/>
              </a:ext>
            </a:extLst>
          </p:cNvPr>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32622311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35360" y="120316"/>
            <a:ext cx="11617291" cy="995300"/>
          </a:xfrm>
          <a:prstGeom prst="rect">
            <a:avLst/>
          </a:prstGeom>
        </p:spPr>
        <p:txBody>
          <a:bodyPr vert="horz" lIns="91440" tIns="45720" rIns="91440" bIns="45720" rtlCol="0" anchor="ctr">
            <a:normAutofit/>
          </a:bodyPr>
          <a:lstStyle/>
          <a:p>
            <a:r>
              <a:rPr kumimoji="1" lang="ja-JP" altLang="en-US" dirty="0"/>
              <a:t>マスタ タイトルの書式設定</a:t>
            </a:r>
          </a:p>
        </p:txBody>
      </p:sp>
      <p:sp>
        <p:nvSpPr>
          <p:cNvPr id="3" name="テキスト プレースホルダ 2"/>
          <p:cNvSpPr>
            <a:spLocks noGrp="1"/>
          </p:cNvSpPr>
          <p:nvPr>
            <p:ph type="body" idx="1"/>
          </p:nvPr>
        </p:nvSpPr>
        <p:spPr>
          <a:xfrm>
            <a:off x="335360" y="1268760"/>
            <a:ext cx="11617291" cy="5112568"/>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 5"/>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3113946247"/>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97" r:id="rId3"/>
    <p:sldLayoutId id="2147483686" r:id="rId4"/>
    <p:sldLayoutId id="2147483691" r:id="rId5"/>
  </p:sldLayoutIdLst>
  <p:hf hdr="0" ftr="0" dt="0"/>
  <p:txStyles>
    <p:titleStyle>
      <a:lvl1pPr algn="ctr" defTabSz="914377" rtl="0" eaLnBrk="1" latinLnBrk="0" hangingPunct="1">
        <a:spcBef>
          <a:spcPct val="0"/>
        </a:spcBef>
        <a:buNone/>
        <a:defRPr kumimoji="1" sz="4400" kern="1200">
          <a:solidFill>
            <a:schemeClr val="tx1"/>
          </a:solidFill>
          <a:latin typeface="+mj-ea"/>
          <a:ea typeface="+mj-ea"/>
          <a:cs typeface="+mj-cs"/>
        </a:defRPr>
      </a:lvl1pPr>
    </p:titleStyle>
    <p:body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hyperlink" Target="https://pybricks.github.io/ev3-micropython/"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ducation.lego.com/ja-jp/downloads/mindstorms-ev3/software" TargetMode="Externa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5.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ducation.lego.com/en-us/product-resources/mindstorms-ev3/teacher-resources/python-for-ev3" TargetMode="Externa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32.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sourceforge.net/projects/win32diskimager/files/Archive/" TargetMode="Externa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pybricks.github.io/ev3-micropython/startupgrade.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8.png"/><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xml"/><Relationship Id="rId5" Type="http://schemas.openxmlformats.org/officeDocument/2006/relationships/image" Target="../media/image102.png"/><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4186EE58-7F93-4AE0-9396-289CF4D75146}"/>
              </a:ext>
            </a:extLst>
          </p:cNvPr>
          <p:cNvSpPr>
            <a:spLocks noGrp="1"/>
          </p:cNvSpPr>
          <p:nvPr>
            <p:ph type="ctrTitle"/>
          </p:nvPr>
        </p:nvSpPr>
        <p:spPr/>
        <p:txBody>
          <a:bodyPr>
            <a:normAutofit fontScale="90000"/>
          </a:bodyPr>
          <a:lstStyle/>
          <a:p>
            <a:r>
              <a:rPr lang="en-US" altLang="ja-JP" dirty="0" err="1"/>
              <a:t>EV3</a:t>
            </a:r>
            <a:r>
              <a:rPr lang="en-US" altLang="ja-JP" dirty="0"/>
              <a:t> Classroom</a:t>
            </a:r>
            <a:br>
              <a:rPr lang="en-US" altLang="ja-JP" dirty="0"/>
            </a:br>
            <a:r>
              <a:rPr lang="ja-JP" altLang="en-US" dirty="0"/>
              <a:t>＋</a:t>
            </a:r>
            <a:r>
              <a:rPr lang="en-US" altLang="ja-JP" dirty="0" err="1"/>
              <a:t>MicroPython</a:t>
            </a:r>
            <a:r>
              <a:rPr lang="en-US" altLang="ja-JP" dirty="0"/>
              <a:t> </a:t>
            </a:r>
            <a:r>
              <a:rPr lang="en-US" altLang="ja-JP" dirty="0" err="1"/>
              <a:t>ver.2.0</a:t>
            </a:r>
            <a:r>
              <a:rPr lang="en-US" altLang="ja-JP" dirty="0"/>
              <a:t> </a:t>
            </a:r>
            <a:r>
              <a:rPr lang="ja-JP" altLang="en-US" dirty="0"/>
              <a:t>対応</a:t>
            </a:r>
          </a:p>
        </p:txBody>
      </p:sp>
      <p:sp>
        <p:nvSpPr>
          <p:cNvPr id="10" name="字幕 9">
            <a:extLst>
              <a:ext uri="{FF2B5EF4-FFF2-40B4-BE49-F238E27FC236}">
                <a16:creationId xmlns:a16="http://schemas.microsoft.com/office/drawing/2014/main" id="{500C49B8-37B0-4D71-8AEB-C1EF82AA7AF4}"/>
              </a:ext>
            </a:extLst>
          </p:cNvPr>
          <p:cNvSpPr>
            <a:spLocks noGrp="1"/>
          </p:cNvSpPr>
          <p:nvPr>
            <p:ph type="subTitle"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72D0072E-BB38-4845-82B3-2568DA9FBC51}"/>
              </a:ext>
            </a:extLst>
          </p:cNvPr>
          <p:cNvSpPr>
            <a:spLocks noGrp="1"/>
          </p:cNvSpPr>
          <p:nvPr>
            <p:ph type="sldNum" sz="quarter" idx="10"/>
          </p:nvPr>
        </p:nvSpPr>
        <p:spPr>
          <a:xfrm>
            <a:off x="11469688" y="6492875"/>
            <a:ext cx="722312" cy="365125"/>
          </a:xfrm>
        </p:spPr>
        <p:txBody>
          <a:bodyPr/>
          <a:lstStyle/>
          <a:p>
            <a:fld id="{13AB05CA-B2B8-0B46-A3D3-7CDE1DE4FAD6}" type="slidenum">
              <a:rPr lang="ja-JP" altLang="en-US" smtClean="0"/>
              <a:pPr/>
              <a:t>1</a:t>
            </a:fld>
            <a:endParaRPr lang="ja-JP" altLang="en-US" dirty="0"/>
          </a:p>
        </p:txBody>
      </p:sp>
    </p:spTree>
    <p:extLst>
      <p:ext uri="{BB962C8B-B14F-4D97-AF65-F5344CB8AC3E}">
        <p14:creationId xmlns:p14="http://schemas.microsoft.com/office/powerpoint/2010/main" val="225139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F167CE3-AADB-4184-B3AB-C0D3BEB38891}"/>
              </a:ext>
            </a:extLst>
          </p:cNvPr>
          <p:cNvSpPr>
            <a:spLocks noGrp="1"/>
          </p:cNvSpPr>
          <p:nvPr>
            <p:ph idx="1"/>
          </p:nvPr>
        </p:nvSpPr>
        <p:spPr/>
        <p:txBody>
          <a:bodyPr>
            <a:normAutofit/>
          </a:bodyPr>
          <a:lstStyle/>
          <a:p>
            <a:r>
              <a:rPr kumimoji="1" lang="en-US" altLang="ja-JP" sz="2800" dirty="0"/>
              <a:t>Ver.2.0</a:t>
            </a:r>
            <a:r>
              <a:rPr kumimoji="1" lang="ja-JP" altLang="en-US" sz="2800" dirty="0"/>
              <a:t>では</a:t>
            </a:r>
            <a:r>
              <a:rPr lang="en-US" altLang="ja-JP" dirty="0" err="1">
                <a:latin typeface="Consolas" panose="020B0609020204030204" pitchFamily="49" charset="0"/>
              </a:rPr>
              <a:t>EV3Brick</a:t>
            </a:r>
            <a:r>
              <a:rPr lang="en-US" altLang="ja-JP" dirty="0">
                <a:latin typeface="Consolas" panose="020B0609020204030204" pitchFamily="49" charset="0"/>
              </a:rPr>
              <a:t>()</a:t>
            </a:r>
            <a:r>
              <a:rPr lang="ja-JP" altLang="en-US" sz="2800" dirty="0"/>
              <a:t>クラスが追加され，</a:t>
            </a:r>
            <a:r>
              <a:rPr lang="en-US" altLang="ja-JP" sz="2800" dirty="0" err="1"/>
              <a:t>Ver.1.0</a:t>
            </a:r>
            <a:r>
              <a:rPr lang="ja-JP" altLang="en-US" sz="2800" dirty="0"/>
              <a:t>の</a:t>
            </a:r>
            <a:r>
              <a:rPr lang="en-US" altLang="ja-JP" dirty="0" err="1">
                <a:latin typeface="Consolas" panose="020B0609020204030204" pitchFamily="49" charset="0"/>
              </a:rPr>
              <a:t>ev3brick</a:t>
            </a:r>
            <a:r>
              <a:rPr lang="ja-JP" altLang="en-US" sz="2800" dirty="0"/>
              <a:t>モジュールの代わりとして使えます．</a:t>
            </a:r>
            <a:endParaRPr lang="en-US" altLang="ja-JP" sz="2800" dirty="0"/>
          </a:p>
          <a:p>
            <a:r>
              <a:rPr lang="en-US" altLang="ja-JP" dirty="0">
                <a:latin typeface="Consolas" panose="020B0609020204030204" pitchFamily="49" charset="0"/>
              </a:rPr>
              <a:t>ev3brick</a:t>
            </a:r>
            <a:r>
              <a:rPr lang="ja-JP" altLang="en-US" sz="2800" dirty="0"/>
              <a:t>モジュールもまだ使えますが，今後の使用は非推奨でドキュメントにも載りません．</a:t>
            </a:r>
            <a:endParaRPr lang="en-US" altLang="ja-JP" sz="2800" dirty="0"/>
          </a:p>
          <a:p>
            <a:r>
              <a:rPr lang="en-US" altLang="ja-JP" dirty="0">
                <a:latin typeface="Consolas" panose="020B0609020204030204" pitchFamily="49" charset="0"/>
              </a:rPr>
              <a:t>EV3Brick()</a:t>
            </a:r>
            <a:r>
              <a:rPr lang="ja-JP" altLang="en-US" sz="2800" dirty="0"/>
              <a:t>クラスでは，</a:t>
            </a:r>
            <a:r>
              <a:rPr lang="en-US" altLang="ja-JP" sz="2800" dirty="0"/>
              <a:t>EV3</a:t>
            </a:r>
            <a:r>
              <a:rPr lang="ja-JP" altLang="en-US" sz="2800" dirty="0"/>
              <a:t>の画面制御とスピーカ機能の速度と信頼性が向上しています．</a:t>
            </a:r>
            <a:endParaRPr lang="en-US" altLang="ja-JP" sz="2800" dirty="0"/>
          </a:p>
          <a:p>
            <a:r>
              <a:rPr lang="ja-JP" altLang="en-US" sz="2800" dirty="0"/>
              <a:t>スピーチ機能や図形描画機能などの新機能も追加されています．</a:t>
            </a:r>
            <a:endParaRPr lang="en-US" altLang="ja-JP" sz="2800" dirty="0"/>
          </a:p>
          <a:p>
            <a:r>
              <a:rPr lang="ja-JP" altLang="en-US" sz="2800" dirty="0"/>
              <a:t>デフォルトのフォントサイズも大きくなり，読みやすくなりました．</a:t>
            </a:r>
            <a:endParaRPr lang="en-US" altLang="ja-JP" sz="2800" dirty="0"/>
          </a:p>
          <a:p>
            <a:r>
              <a:rPr lang="ja-JP" altLang="en-US" sz="2800" dirty="0"/>
              <a:t>次の表に従って，既存のプログラムを改変してみてください．</a:t>
            </a:r>
            <a:endParaRPr lang="en-US" altLang="ja-JP" sz="2800" dirty="0"/>
          </a:p>
          <a:p>
            <a:r>
              <a:rPr lang="ja-JP" altLang="en-US" sz="2800" dirty="0"/>
              <a:t>メソッドや引数などの詳細はドキュメントを確認してください．</a:t>
            </a:r>
            <a:endParaRPr lang="en-US" altLang="ja-JP" sz="2800" dirty="0"/>
          </a:p>
          <a:p>
            <a:endParaRPr lang="en-US" altLang="ja-JP" sz="2800" dirty="0"/>
          </a:p>
        </p:txBody>
      </p:sp>
      <p:sp>
        <p:nvSpPr>
          <p:cNvPr id="3" name="スライド番号プレースホルダー 2">
            <a:extLst>
              <a:ext uri="{FF2B5EF4-FFF2-40B4-BE49-F238E27FC236}">
                <a16:creationId xmlns:a16="http://schemas.microsoft.com/office/drawing/2014/main" id="{CC75C47D-9B78-44A0-AE67-4735E04D0CE3}"/>
              </a:ext>
            </a:extLst>
          </p:cNvPr>
          <p:cNvSpPr>
            <a:spLocks noGrp="1"/>
          </p:cNvSpPr>
          <p:nvPr>
            <p:ph type="sldNum" sz="quarter" idx="12"/>
          </p:nvPr>
        </p:nvSpPr>
        <p:spPr/>
        <p:txBody>
          <a:bodyPr/>
          <a:lstStyle/>
          <a:p>
            <a:fld id="{13AB05CA-B2B8-0B46-A3D3-7CDE1DE4FAD6}" type="slidenum">
              <a:rPr lang="ja-JP" altLang="en-US" smtClean="0"/>
              <a:pPr/>
              <a:t>10</a:t>
            </a:fld>
            <a:endParaRPr lang="ja-JP" altLang="en-US" dirty="0"/>
          </a:p>
        </p:txBody>
      </p:sp>
      <p:sp>
        <p:nvSpPr>
          <p:cNvPr id="4" name="タイトル 3">
            <a:extLst>
              <a:ext uri="{FF2B5EF4-FFF2-40B4-BE49-F238E27FC236}">
                <a16:creationId xmlns:a16="http://schemas.microsoft.com/office/drawing/2014/main" id="{DA685DE6-14AD-4486-86E6-5E5C3477A374}"/>
              </a:ext>
            </a:extLst>
          </p:cNvPr>
          <p:cNvSpPr>
            <a:spLocks noGrp="1"/>
          </p:cNvSpPr>
          <p:nvPr>
            <p:ph type="title"/>
          </p:nvPr>
        </p:nvSpPr>
        <p:spPr/>
        <p:txBody>
          <a:bodyPr/>
          <a:lstStyle/>
          <a:p>
            <a:r>
              <a:rPr kumimoji="1" lang="en-US" altLang="ja-JP" dirty="0"/>
              <a:t>ev3brick</a:t>
            </a:r>
            <a:r>
              <a:rPr kumimoji="1" lang="ja-JP" altLang="en-US" dirty="0"/>
              <a:t>モジュールが</a:t>
            </a:r>
            <a:r>
              <a:rPr kumimoji="1" lang="en-US" altLang="ja-JP" dirty="0"/>
              <a:t>EV3Brick()</a:t>
            </a:r>
            <a:r>
              <a:rPr kumimoji="1" lang="ja-JP" altLang="en-US" dirty="0"/>
              <a:t>クラスに</a:t>
            </a:r>
          </a:p>
        </p:txBody>
      </p:sp>
    </p:spTree>
    <p:extLst>
      <p:ext uri="{BB962C8B-B14F-4D97-AF65-F5344CB8AC3E}">
        <p14:creationId xmlns:p14="http://schemas.microsoft.com/office/powerpoint/2010/main" val="7911239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3964435"/>
          </a:xfrm>
        </p:spPr>
        <p:txBody>
          <a:bodyPr>
            <a:normAutofit fontScale="85000" lnSpcReduction="20000"/>
          </a:bodyPr>
          <a:lstStyle/>
          <a:p>
            <a:r>
              <a:rPr lang="en-US" altLang="ja-JP" dirty="0"/>
              <a:t>4.5.4</a:t>
            </a:r>
            <a:r>
              <a:rPr lang="ja-JP" altLang="en-US" dirty="0"/>
              <a:t>　動作時間を指定してモーターを回転させる</a:t>
            </a:r>
            <a:endParaRPr lang="en-US" altLang="ja-JP" dirty="0"/>
          </a:p>
          <a:p>
            <a:r>
              <a:rPr lang="ja-JP" altLang="en-US" dirty="0"/>
              <a:t>ブロック①：</a:t>
            </a:r>
            <a:r>
              <a:rPr lang="en-US" altLang="ja-JP" dirty="0"/>
              <a:t>L </a:t>
            </a:r>
            <a:r>
              <a:rPr lang="ja-JP" altLang="en-US" dirty="0"/>
              <a:t>モーターブロックで，「モード：秒」「パワー：</a:t>
            </a:r>
            <a:r>
              <a:rPr lang="en-US" altLang="ja-JP" dirty="0"/>
              <a:t>50</a:t>
            </a:r>
            <a:r>
              <a:rPr lang="ja-JP" altLang="en-US" dirty="0"/>
              <a:t>」「秒：</a:t>
            </a:r>
            <a:r>
              <a:rPr lang="en-US" altLang="ja-JP" dirty="0"/>
              <a:t>1</a:t>
            </a:r>
            <a:r>
              <a:rPr lang="ja-JP" altLang="en-US" dirty="0"/>
              <a:t>」「ブレーキ方法：真」に設定すると，モーターが</a:t>
            </a:r>
            <a:r>
              <a:rPr lang="en-US" altLang="ja-JP" dirty="0"/>
              <a:t>1</a:t>
            </a:r>
            <a:r>
              <a:rPr lang="ja-JP" altLang="en-US" dirty="0"/>
              <a:t>秒間だけ回転します．ブレーキ方法を真に設定しているので，ブレーキがかかってピタッと止まります．</a:t>
            </a:r>
          </a:p>
          <a:p>
            <a:r>
              <a:rPr lang="ja-JP" altLang="en-US" dirty="0"/>
              <a:t>ブロック②：待機ブロックを使って</a:t>
            </a:r>
            <a:r>
              <a:rPr lang="en-US" altLang="ja-JP" dirty="0"/>
              <a:t>1</a:t>
            </a:r>
            <a:r>
              <a:rPr lang="ja-JP" altLang="en-US" dirty="0"/>
              <a:t>秒間待機します．</a:t>
            </a:r>
          </a:p>
          <a:p>
            <a:r>
              <a:rPr lang="ja-JP" altLang="en-US" dirty="0"/>
              <a:t>ブロック③：①と同様に </a:t>
            </a:r>
            <a:r>
              <a:rPr lang="en-US" altLang="ja-JP" dirty="0"/>
              <a:t>L </a:t>
            </a:r>
            <a:r>
              <a:rPr lang="ja-JP" altLang="en-US" dirty="0"/>
              <a:t>モーターブロックを用意していますが，「ブレーキ方法：偽」に設定しています．そのため，モーターが</a:t>
            </a:r>
            <a:r>
              <a:rPr lang="en-US" altLang="ja-JP" dirty="0"/>
              <a:t>1</a:t>
            </a:r>
            <a:r>
              <a:rPr lang="ja-JP" altLang="en-US" dirty="0"/>
              <a:t>秒間回転した後もブレーキはかからずゆっくりと止まります．</a:t>
            </a:r>
          </a:p>
          <a:p>
            <a:r>
              <a:rPr lang="ja-JP" altLang="en-US" dirty="0"/>
              <a:t>ブロック④：待機ブロックを使って</a:t>
            </a:r>
            <a:r>
              <a:rPr lang="en-US" altLang="ja-JP" dirty="0"/>
              <a:t>1</a:t>
            </a:r>
            <a:r>
              <a:rPr lang="ja-JP" altLang="en-US" dirty="0"/>
              <a:t>秒間待機します．</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100</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pic>
        <p:nvPicPr>
          <p:cNvPr id="3" name="図 2">
            <a:extLst>
              <a:ext uri="{FF2B5EF4-FFF2-40B4-BE49-F238E27FC236}">
                <a16:creationId xmlns:a16="http://schemas.microsoft.com/office/drawing/2014/main" id="{F7CD58C5-1F3D-424C-BDBD-E46C3F81A380}"/>
              </a:ext>
            </a:extLst>
          </p:cNvPr>
          <p:cNvPicPr>
            <a:picLocks noChangeAspect="1"/>
          </p:cNvPicPr>
          <p:nvPr/>
        </p:nvPicPr>
        <p:blipFill>
          <a:blip r:embed="rId2"/>
          <a:stretch>
            <a:fillRect/>
          </a:stretch>
        </p:blipFill>
        <p:spPr>
          <a:xfrm>
            <a:off x="1962491" y="4776589"/>
            <a:ext cx="8342652" cy="2052874"/>
          </a:xfrm>
          <a:prstGeom prst="rect">
            <a:avLst/>
          </a:prstGeom>
        </p:spPr>
      </p:pic>
    </p:spTree>
    <p:extLst>
      <p:ext uri="{BB962C8B-B14F-4D97-AF65-F5344CB8AC3E}">
        <p14:creationId xmlns:p14="http://schemas.microsoft.com/office/powerpoint/2010/main" val="10537647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3964435"/>
          </a:xfrm>
        </p:spPr>
        <p:txBody>
          <a:bodyPr>
            <a:normAutofit/>
          </a:bodyPr>
          <a:lstStyle/>
          <a:p>
            <a:r>
              <a:rPr lang="en-US" altLang="ja-JP" dirty="0"/>
              <a:t>4.5.4</a:t>
            </a:r>
            <a:r>
              <a:rPr lang="ja-JP" altLang="en-US" dirty="0"/>
              <a:t>　動作時間を指定してモーターを回転させる</a:t>
            </a:r>
            <a:endParaRPr lang="en-US" altLang="ja-JP" dirty="0"/>
          </a:p>
          <a:p>
            <a:r>
              <a:rPr lang="en-US" altLang="ja-JP" dirty="0"/>
              <a:t>EV3 Classroom</a:t>
            </a:r>
            <a:r>
              <a:rPr lang="ja-JP" altLang="en-US" dirty="0"/>
              <a:t>のプログラム</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101</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pic>
        <p:nvPicPr>
          <p:cNvPr id="7" name="図 6">
            <a:extLst>
              <a:ext uri="{FF2B5EF4-FFF2-40B4-BE49-F238E27FC236}">
                <a16:creationId xmlns:a16="http://schemas.microsoft.com/office/drawing/2014/main" id="{1EABCDA8-C257-4B2D-9ACF-856DB6AF16A8}"/>
              </a:ext>
            </a:extLst>
          </p:cNvPr>
          <p:cNvPicPr>
            <a:picLocks noChangeAspect="1"/>
          </p:cNvPicPr>
          <p:nvPr/>
        </p:nvPicPr>
        <p:blipFill rotWithShape="1">
          <a:blip r:embed="rId2"/>
          <a:srcRect l="36187" t="30424" r="36160" b="41324"/>
          <a:stretch/>
        </p:blipFill>
        <p:spPr>
          <a:xfrm>
            <a:off x="2165350" y="2254250"/>
            <a:ext cx="4246847" cy="4286250"/>
          </a:xfrm>
          <a:prstGeom prst="rect">
            <a:avLst/>
          </a:prstGeom>
        </p:spPr>
      </p:pic>
      <p:sp>
        <p:nvSpPr>
          <p:cNvPr id="8" name="テキスト ボックス 7">
            <a:extLst>
              <a:ext uri="{FF2B5EF4-FFF2-40B4-BE49-F238E27FC236}">
                <a16:creationId xmlns:a16="http://schemas.microsoft.com/office/drawing/2014/main" id="{31B7E3E2-A4F0-46B3-8AA9-129A02338678}"/>
              </a:ext>
            </a:extLst>
          </p:cNvPr>
          <p:cNvSpPr txBox="1"/>
          <p:nvPr/>
        </p:nvSpPr>
        <p:spPr>
          <a:xfrm>
            <a:off x="1637387" y="2970868"/>
            <a:ext cx="475861" cy="523220"/>
          </a:xfrm>
          <a:prstGeom prst="rect">
            <a:avLst/>
          </a:prstGeom>
          <a:noFill/>
        </p:spPr>
        <p:txBody>
          <a:bodyPr wrap="square">
            <a:spAutoFit/>
          </a:bodyPr>
          <a:lstStyle/>
          <a:p>
            <a:pPr algn="ctr"/>
            <a:r>
              <a:rPr lang="ja-JP" altLang="en-US" sz="2800" dirty="0"/>
              <a:t>①</a:t>
            </a:r>
          </a:p>
        </p:txBody>
      </p:sp>
      <p:sp>
        <p:nvSpPr>
          <p:cNvPr id="9" name="テキスト ボックス 8">
            <a:extLst>
              <a:ext uri="{FF2B5EF4-FFF2-40B4-BE49-F238E27FC236}">
                <a16:creationId xmlns:a16="http://schemas.microsoft.com/office/drawing/2014/main" id="{BE6FCAE5-C5DE-492A-B2AE-8C1C86BDF6FB}"/>
              </a:ext>
            </a:extLst>
          </p:cNvPr>
          <p:cNvSpPr txBox="1"/>
          <p:nvPr/>
        </p:nvSpPr>
        <p:spPr>
          <a:xfrm>
            <a:off x="1637387" y="4018884"/>
            <a:ext cx="475861" cy="523220"/>
          </a:xfrm>
          <a:prstGeom prst="rect">
            <a:avLst/>
          </a:prstGeom>
          <a:noFill/>
        </p:spPr>
        <p:txBody>
          <a:bodyPr wrap="square">
            <a:spAutoFit/>
          </a:bodyPr>
          <a:lstStyle/>
          <a:p>
            <a:pPr algn="ctr"/>
            <a:r>
              <a:rPr lang="ja-JP" altLang="en-US" sz="2800" dirty="0"/>
              <a:t>②</a:t>
            </a:r>
          </a:p>
        </p:txBody>
      </p:sp>
      <p:sp>
        <p:nvSpPr>
          <p:cNvPr id="10" name="テキスト ボックス 9">
            <a:extLst>
              <a:ext uri="{FF2B5EF4-FFF2-40B4-BE49-F238E27FC236}">
                <a16:creationId xmlns:a16="http://schemas.microsoft.com/office/drawing/2014/main" id="{6AC23B17-A289-4128-9035-3665D9864F84}"/>
              </a:ext>
            </a:extLst>
          </p:cNvPr>
          <p:cNvSpPr txBox="1"/>
          <p:nvPr/>
        </p:nvSpPr>
        <p:spPr>
          <a:xfrm>
            <a:off x="1637387" y="4524234"/>
            <a:ext cx="475861" cy="523220"/>
          </a:xfrm>
          <a:prstGeom prst="rect">
            <a:avLst/>
          </a:prstGeom>
          <a:noFill/>
        </p:spPr>
        <p:txBody>
          <a:bodyPr wrap="square">
            <a:spAutoFit/>
          </a:bodyPr>
          <a:lstStyle/>
          <a:p>
            <a:pPr algn="ctr"/>
            <a:r>
              <a:rPr lang="ja-JP" altLang="en-US" sz="2800" dirty="0"/>
              <a:t>③</a:t>
            </a:r>
          </a:p>
        </p:txBody>
      </p:sp>
      <p:sp>
        <p:nvSpPr>
          <p:cNvPr id="11" name="テキスト ボックス 10">
            <a:extLst>
              <a:ext uri="{FF2B5EF4-FFF2-40B4-BE49-F238E27FC236}">
                <a16:creationId xmlns:a16="http://schemas.microsoft.com/office/drawing/2014/main" id="{3011A70B-8F54-473A-81A0-4C8DB3FEFE93}"/>
              </a:ext>
            </a:extLst>
          </p:cNvPr>
          <p:cNvSpPr txBox="1"/>
          <p:nvPr/>
        </p:nvSpPr>
        <p:spPr>
          <a:xfrm>
            <a:off x="1637387" y="5587384"/>
            <a:ext cx="475861" cy="523220"/>
          </a:xfrm>
          <a:prstGeom prst="rect">
            <a:avLst/>
          </a:prstGeom>
          <a:noFill/>
        </p:spPr>
        <p:txBody>
          <a:bodyPr wrap="square">
            <a:spAutoFit/>
          </a:bodyPr>
          <a:lstStyle/>
          <a:p>
            <a:pPr algn="ctr"/>
            <a:r>
              <a:rPr lang="ja-JP" altLang="en-US" sz="2800" dirty="0"/>
              <a:t>④</a:t>
            </a:r>
          </a:p>
        </p:txBody>
      </p:sp>
    </p:spTree>
    <p:extLst>
      <p:ext uri="{BB962C8B-B14F-4D97-AF65-F5344CB8AC3E}">
        <p14:creationId xmlns:p14="http://schemas.microsoft.com/office/powerpoint/2010/main" val="161450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634855"/>
          </a:xfrm>
        </p:spPr>
        <p:txBody>
          <a:bodyPr>
            <a:normAutofit/>
          </a:bodyPr>
          <a:lstStyle/>
          <a:p>
            <a:r>
              <a:rPr lang="en-US" altLang="ja-JP" dirty="0"/>
              <a:t>4.5.4</a:t>
            </a:r>
            <a:r>
              <a:rPr lang="ja-JP" altLang="en-US" dirty="0"/>
              <a:t>　動作時間を指定してモーターを回転させる</a:t>
            </a:r>
            <a:endParaRPr lang="en-US" altLang="ja-JP"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102</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sp>
        <p:nvSpPr>
          <p:cNvPr id="7" name="正方形/長方形 6">
            <a:extLst>
              <a:ext uri="{FF2B5EF4-FFF2-40B4-BE49-F238E27FC236}">
                <a16:creationId xmlns:a16="http://schemas.microsoft.com/office/drawing/2014/main" id="{7453A9B4-0534-43E3-B309-D0FF9887A7C7}"/>
              </a:ext>
            </a:extLst>
          </p:cNvPr>
          <p:cNvSpPr/>
          <p:nvPr/>
        </p:nvSpPr>
        <p:spPr>
          <a:xfrm>
            <a:off x="335361" y="2400336"/>
            <a:ext cx="5455840" cy="4092539"/>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400" dirty="0">
                <a:latin typeface="Consolas" panose="020B0609020204030204" pitchFamily="49" charset="0"/>
              </a:rPr>
              <a:t>#!/usr/bin/env </a:t>
            </a:r>
            <a:r>
              <a:rPr kumimoji="1" lang="en-US" altLang="ja-JP" sz="1400" dirty="0" err="1">
                <a:latin typeface="Consolas" panose="020B0609020204030204" pitchFamily="49" charset="0"/>
              </a:rPr>
              <a:t>pybricks-micropython</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common import *</a:t>
            </a:r>
          </a:p>
          <a:p>
            <a:endParaRPr kumimoji="1" lang="en-US" altLang="ja-JP" sz="1400" dirty="0">
              <a:latin typeface="Consolas" panose="020B0609020204030204" pitchFamily="49" charset="0"/>
            </a:endParaRPr>
          </a:p>
          <a:p>
            <a:r>
              <a:rPr kumimoji="1" lang="en-US" altLang="ja-JP" sz="1400" dirty="0" err="1">
                <a:latin typeface="Consolas" panose="020B0609020204030204" pitchFamily="49" charset="0"/>
              </a:rPr>
              <a:t>lmotor</a:t>
            </a:r>
            <a:r>
              <a:rPr kumimoji="1" lang="en-US" altLang="ja-JP" sz="1400" dirty="0">
                <a:latin typeface="Consolas" panose="020B0609020204030204" pitchFamily="49" charset="0"/>
              </a:rPr>
              <a:t> = Motor(</a:t>
            </a:r>
            <a:r>
              <a:rPr kumimoji="1" lang="en-US" altLang="ja-JP" sz="1400" dirty="0" err="1">
                <a:latin typeface="Consolas" panose="020B0609020204030204" pitchFamily="49" charset="0"/>
              </a:rPr>
              <a:t>Port.B</a:t>
            </a:r>
            <a:r>
              <a:rPr kumimoji="1" lang="en-US" altLang="ja-JP" sz="1400" dirty="0">
                <a:latin typeface="Consolas" panose="020B0609020204030204" pitchFamily="49" charset="0"/>
              </a:rPr>
              <a:t>)</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L</a:t>
            </a:r>
            <a:r>
              <a:rPr kumimoji="1" lang="ja-JP" altLang="en-US" sz="1400" dirty="0">
                <a:latin typeface="Consolas" panose="020B0609020204030204" pitchFamily="49" charset="0"/>
              </a:rPr>
              <a:t>モーターの最大角速度</a:t>
            </a:r>
          </a:p>
          <a:p>
            <a:r>
              <a:rPr kumimoji="1" lang="en-US" altLang="ja-JP" sz="1400" dirty="0" err="1">
                <a:latin typeface="Consolas" panose="020B0609020204030204" pitchFamily="49" charset="0"/>
              </a:rPr>
              <a:t>max_rotationalspeed</a:t>
            </a:r>
            <a:r>
              <a:rPr kumimoji="1" lang="en-US" altLang="ja-JP" sz="1400" dirty="0">
                <a:latin typeface="Consolas" panose="020B0609020204030204" pitchFamily="49" charset="0"/>
              </a:rPr>
              <a:t> = 1020</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モーターを最大角速度の</a:t>
            </a:r>
            <a:r>
              <a:rPr kumimoji="1" lang="en-US" altLang="ja-JP" sz="1400" dirty="0">
                <a:latin typeface="Consolas" panose="020B0609020204030204" pitchFamily="49" charset="0"/>
              </a:rPr>
              <a:t>50%</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1</a:t>
            </a:r>
            <a:r>
              <a:rPr kumimoji="1" lang="ja-JP" altLang="en-US" sz="1400" dirty="0">
                <a:latin typeface="Consolas" panose="020B0609020204030204" pitchFamily="49" charset="0"/>
              </a:rPr>
              <a:t>秒間回転させ，ピタッと止める</a:t>
            </a:r>
          </a:p>
          <a:p>
            <a:r>
              <a:rPr kumimoji="1" lang="en-US" altLang="ja-JP" sz="1400" dirty="0" err="1">
                <a:latin typeface="Consolas" panose="020B0609020204030204" pitchFamily="49" charset="0"/>
              </a:rPr>
              <a:t>lmotor.run_time</a:t>
            </a:r>
            <a:r>
              <a:rPr kumimoji="1" lang="en-US" altLang="ja-JP" sz="1400" dirty="0">
                <a:latin typeface="Consolas" panose="020B0609020204030204" pitchFamily="49" charset="0"/>
              </a:rPr>
              <a:t>(</a:t>
            </a:r>
            <a:r>
              <a:rPr kumimoji="1" lang="en-US" altLang="ja-JP" sz="1400" dirty="0" err="1">
                <a:latin typeface="Consolas" panose="020B0609020204030204" pitchFamily="49" charset="0"/>
              </a:rPr>
              <a:t>max_rotationalspeed</a:t>
            </a:r>
            <a:r>
              <a:rPr kumimoji="1" lang="en-US" altLang="ja-JP" sz="1400" dirty="0">
                <a:latin typeface="Consolas" panose="020B0609020204030204" pitchFamily="49" charset="0"/>
              </a:rPr>
              <a:t>*0.5, 1000, </a:t>
            </a:r>
            <a:r>
              <a:rPr kumimoji="1" lang="en-US" altLang="ja-JP" sz="1400" dirty="0" err="1">
                <a:latin typeface="Consolas" panose="020B0609020204030204" pitchFamily="49" charset="0"/>
              </a:rPr>
              <a:t>Stop.BRAKE</a:t>
            </a:r>
            <a:r>
              <a:rPr kumimoji="1" lang="en-US" altLang="ja-JP" sz="1400" dirty="0">
                <a:latin typeface="Consolas" panose="020B0609020204030204" pitchFamily="49" charset="0"/>
              </a:rPr>
              <a:t>)</a:t>
            </a:r>
          </a:p>
          <a:p>
            <a:r>
              <a:rPr kumimoji="1" lang="en-US" altLang="ja-JP" sz="1400" dirty="0">
                <a:latin typeface="Consolas" panose="020B0609020204030204" pitchFamily="49" charset="0"/>
              </a:rPr>
              <a:t>wait(1000)</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モーターを最大角速度の</a:t>
            </a:r>
            <a:r>
              <a:rPr kumimoji="1" lang="en-US" altLang="ja-JP" sz="1400" dirty="0">
                <a:latin typeface="Consolas" panose="020B0609020204030204" pitchFamily="49" charset="0"/>
              </a:rPr>
              <a:t>50%</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1</a:t>
            </a:r>
            <a:r>
              <a:rPr kumimoji="1" lang="ja-JP" altLang="en-US" sz="1400" dirty="0">
                <a:latin typeface="Consolas" panose="020B0609020204030204" pitchFamily="49" charset="0"/>
              </a:rPr>
              <a:t>秒間回転させ，ゆっくりと止める</a:t>
            </a:r>
          </a:p>
          <a:p>
            <a:r>
              <a:rPr kumimoji="1" lang="en-US" altLang="ja-JP" sz="1400" dirty="0" err="1">
                <a:latin typeface="Consolas" panose="020B0609020204030204" pitchFamily="49" charset="0"/>
              </a:rPr>
              <a:t>lmotor.run_time</a:t>
            </a:r>
            <a:r>
              <a:rPr kumimoji="1" lang="en-US" altLang="ja-JP" sz="1400" dirty="0">
                <a:latin typeface="Consolas" panose="020B0609020204030204" pitchFamily="49" charset="0"/>
              </a:rPr>
              <a:t>(</a:t>
            </a:r>
            <a:r>
              <a:rPr kumimoji="1" lang="en-US" altLang="ja-JP" sz="1400" dirty="0" err="1">
                <a:latin typeface="Consolas" panose="020B0609020204030204" pitchFamily="49" charset="0"/>
              </a:rPr>
              <a:t>max_rotationalspeed</a:t>
            </a:r>
            <a:r>
              <a:rPr kumimoji="1" lang="en-US" altLang="ja-JP" sz="1400" dirty="0">
                <a:latin typeface="Consolas" panose="020B0609020204030204" pitchFamily="49" charset="0"/>
              </a:rPr>
              <a:t>*0.5, 1000, </a:t>
            </a:r>
            <a:r>
              <a:rPr kumimoji="1" lang="en-US" altLang="ja-JP" sz="1400" dirty="0" err="1">
                <a:latin typeface="Consolas" panose="020B0609020204030204" pitchFamily="49" charset="0"/>
              </a:rPr>
              <a:t>Stop.COAST</a:t>
            </a:r>
            <a:r>
              <a:rPr kumimoji="1" lang="en-US" altLang="ja-JP" sz="1400" dirty="0">
                <a:latin typeface="Consolas" panose="020B0609020204030204" pitchFamily="49" charset="0"/>
              </a:rPr>
              <a:t>)</a:t>
            </a:r>
          </a:p>
          <a:p>
            <a:r>
              <a:rPr kumimoji="1" lang="en-US" altLang="ja-JP" sz="1400" dirty="0">
                <a:latin typeface="Consolas" panose="020B0609020204030204" pitchFamily="49" charset="0"/>
              </a:rPr>
              <a:t>wait(1000)</a:t>
            </a:r>
          </a:p>
        </p:txBody>
      </p:sp>
      <p:sp>
        <p:nvSpPr>
          <p:cNvPr id="8" name="コンテンツ プレースホルダー 8">
            <a:extLst>
              <a:ext uri="{FF2B5EF4-FFF2-40B4-BE49-F238E27FC236}">
                <a16:creationId xmlns:a16="http://schemas.microsoft.com/office/drawing/2014/main" id="{621A7950-6953-4E33-A66C-1EB5606F25DB}"/>
              </a:ext>
            </a:extLst>
          </p:cNvPr>
          <p:cNvSpPr txBox="1">
            <a:spLocks/>
          </p:cNvSpPr>
          <p:nvPr/>
        </p:nvSpPr>
        <p:spPr>
          <a:xfrm>
            <a:off x="335360" y="1735744"/>
            <a:ext cx="5797153" cy="1152236"/>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9" name="コンテンツ プレースホルダー 8">
            <a:extLst>
              <a:ext uri="{FF2B5EF4-FFF2-40B4-BE49-F238E27FC236}">
                <a16:creationId xmlns:a16="http://schemas.microsoft.com/office/drawing/2014/main" id="{F42E5652-D4E2-4102-B42D-70582D4F6F16}"/>
              </a:ext>
            </a:extLst>
          </p:cNvPr>
          <p:cNvSpPr txBox="1">
            <a:spLocks/>
          </p:cNvSpPr>
          <p:nvPr/>
        </p:nvSpPr>
        <p:spPr>
          <a:xfrm>
            <a:off x="6361133" y="1735744"/>
            <a:ext cx="5797153" cy="1152236"/>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ver.2</a:t>
            </a:r>
          </a:p>
          <a:p>
            <a:pPr marL="0" indent="0">
              <a:buNone/>
            </a:pPr>
            <a:r>
              <a:rPr lang="ja-JP" altLang="en-US" sz="2800" dirty="0"/>
              <a:t>（変更なし）</a:t>
            </a:r>
          </a:p>
        </p:txBody>
      </p:sp>
    </p:spTree>
    <p:extLst>
      <p:ext uri="{BB962C8B-B14F-4D97-AF65-F5344CB8AC3E}">
        <p14:creationId xmlns:p14="http://schemas.microsoft.com/office/powerpoint/2010/main" val="4284849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3804940"/>
          </a:xfrm>
        </p:spPr>
        <p:txBody>
          <a:bodyPr>
            <a:normAutofit fontScale="70000" lnSpcReduction="20000"/>
          </a:bodyPr>
          <a:lstStyle/>
          <a:p>
            <a:r>
              <a:rPr lang="en-US" altLang="ja-JP" dirty="0"/>
              <a:t>4.5.5</a:t>
            </a:r>
            <a:r>
              <a:rPr lang="ja-JP" altLang="en-US" dirty="0"/>
              <a:t>　</a:t>
            </a:r>
            <a:r>
              <a:rPr lang="en-US" altLang="ja-JP" dirty="0"/>
              <a:t>2</a:t>
            </a:r>
            <a:r>
              <a:rPr lang="ja-JP" altLang="en-US" dirty="0"/>
              <a:t>つのモーターを同時に回転させる</a:t>
            </a:r>
            <a:endParaRPr lang="en-US" altLang="ja-JP" dirty="0"/>
          </a:p>
          <a:p>
            <a:r>
              <a:rPr lang="ja-JP" altLang="en-US" dirty="0"/>
              <a:t>ブロック①：ステアリングブロックで，「モード：回転数」「ステアリング：</a:t>
            </a:r>
            <a:r>
              <a:rPr lang="en-US" altLang="ja-JP" dirty="0"/>
              <a:t>0</a:t>
            </a:r>
            <a:r>
              <a:rPr lang="ja-JP" altLang="en-US" dirty="0"/>
              <a:t>」「パワー：</a:t>
            </a:r>
            <a:r>
              <a:rPr lang="en-US" altLang="ja-JP" dirty="0"/>
              <a:t>20</a:t>
            </a:r>
            <a:r>
              <a:rPr lang="ja-JP" altLang="en-US" dirty="0"/>
              <a:t>」「回転：</a:t>
            </a:r>
            <a:r>
              <a:rPr lang="en-US" altLang="ja-JP" dirty="0"/>
              <a:t>1</a:t>
            </a:r>
            <a:r>
              <a:rPr lang="ja-JP" altLang="en-US" dirty="0"/>
              <a:t>」「ブレーキ方法：真」に設定すると，両モーターが </a:t>
            </a:r>
            <a:r>
              <a:rPr lang="en-US" altLang="ja-JP" dirty="0"/>
              <a:t>1 </a:t>
            </a:r>
            <a:r>
              <a:rPr lang="ja-JP" altLang="en-US" dirty="0"/>
              <a:t>回転してロボットが前進します．その後，ブレーキがかかってピタッと止まります．</a:t>
            </a:r>
          </a:p>
          <a:p>
            <a:r>
              <a:rPr lang="ja-JP" altLang="en-US" dirty="0"/>
              <a:t>ブロック②： ステアリングブロックで，「モード：角度」「ステアリング：</a:t>
            </a:r>
            <a:r>
              <a:rPr lang="en-US" altLang="ja-JP" dirty="0"/>
              <a:t>50</a:t>
            </a:r>
            <a:r>
              <a:rPr lang="ja-JP" altLang="en-US" dirty="0"/>
              <a:t>」「パワー：</a:t>
            </a:r>
            <a:r>
              <a:rPr lang="en-US" altLang="ja-JP" dirty="0"/>
              <a:t>20</a:t>
            </a:r>
            <a:r>
              <a:rPr lang="ja-JP" altLang="en-US" dirty="0"/>
              <a:t>」「度：</a:t>
            </a:r>
            <a:r>
              <a:rPr lang="en-US" altLang="ja-JP" dirty="0"/>
              <a:t>180</a:t>
            </a:r>
            <a:r>
              <a:rPr lang="ja-JP" altLang="en-US" dirty="0"/>
              <a:t>」「ブレーキ方法：真」に設定すると，片側のモーターのみが </a:t>
            </a:r>
            <a:r>
              <a:rPr lang="en-US" altLang="ja-JP" dirty="0"/>
              <a:t>180 </a:t>
            </a:r>
            <a:r>
              <a:rPr lang="ja-JP" altLang="en-US" dirty="0"/>
              <a:t>度だけ回転してロボットはピボットターンします．ピボットターンは止まっている車輪の位置を中心に回転します．</a:t>
            </a:r>
          </a:p>
          <a:p>
            <a:r>
              <a:rPr lang="ja-JP" altLang="en-US" dirty="0"/>
              <a:t>ブロック③： ステアリングブロックで，「モード：秒」「ステアリング：</a:t>
            </a:r>
            <a:r>
              <a:rPr lang="en-US" altLang="ja-JP" dirty="0"/>
              <a:t>100</a:t>
            </a:r>
            <a:r>
              <a:rPr lang="ja-JP" altLang="en-US" dirty="0"/>
              <a:t>」「パワー：−</a:t>
            </a:r>
            <a:r>
              <a:rPr lang="en-US" altLang="ja-JP" dirty="0"/>
              <a:t>20</a:t>
            </a:r>
            <a:r>
              <a:rPr lang="ja-JP" altLang="en-US" dirty="0"/>
              <a:t>」「秒：</a:t>
            </a:r>
            <a:r>
              <a:rPr lang="en-US" altLang="ja-JP" dirty="0"/>
              <a:t>2</a:t>
            </a:r>
            <a:r>
              <a:rPr lang="ja-JP" altLang="en-US" dirty="0"/>
              <a:t>」「ブレーキ方法：真」に設定すると，左右のモーターが別々の方向に </a:t>
            </a:r>
            <a:r>
              <a:rPr lang="en-US" altLang="ja-JP" dirty="0"/>
              <a:t>2 </a:t>
            </a:r>
            <a:r>
              <a:rPr lang="ja-JP" altLang="en-US" dirty="0"/>
              <a:t>秒間だけ回転してロボットはスピンターンします．スピンターンは </a:t>
            </a:r>
            <a:r>
              <a:rPr lang="en-US" altLang="ja-JP" dirty="0"/>
              <a:t>2 </a:t>
            </a:r>
            <a:r>
              <a:rPr lang="ja-JP" altLang="en-US" dirty="0"/>
              <a:t>つの車輪中心を結ぶ線分の中点を中心にして回転します．</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103</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pic>
        <p:nvPicPr>
          <p:cNvPr id="3" name="図 2">
            <a:extLst>
              <a:ext uri="{FF2B5EF4-FFF2-40B4-BE49-F238E27FC236}">
                <a16:creationId xmlns:a16="http://schemas.microsoft.com/office/drawing/2014/main" id="{4851A206-EC9E-432E-9A94-1854AA0AA3A8}"/>
              </a:ext>
            </a:extLst>
          </p:cNvPr>
          <p:cNvPicPr>
            <a:picLocks noChangeAspect="1"/>
          </p:cNvPicPr>
          <p:nvPr/>
        </p:nvPicPr>
        <p:blipFill>
          <a:blip r:embed="rId2"/>
          <a:stretch>
            <a:fillRect/>
          </a:stretch>
        </p:blipFill>
        <p:spPr>
          <a:xfrm>
            <a:off x="1426612" y="4623809"/>
            <a:ext cx="9740290" cy="2219725"/>
          </a:xfrm>
          <a:prstGeom prst="rect">
            <a:avLst/>
          </a:prstGeom>
        </p:spPr>
      </p:pic>
    </p:spTree>
    <p:extLst>
      <p:ext uri="{BB962C8B-B14F-4D97-AF65-F5344CB8AC3E}">
        <p14:creationId xmlns:p14="http://schemas.microsoft.com/office/powerpoint/2010/main" val="20821179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8E94CC0E-BF8A-4F88-BF33-6A34F44F343A}"/>
              </a:ext>
            </a:extLst>
          </p:cNvPr>
          <p:cNvPicPr>
            <a:picLocks noChangeAspect="1"/>
          </p:cNvPicPr>
          <p:nvPr/>
        </p:nvPicPr>
        <p:blipFill>
          <a:blip r:embed="rId2"/>
          <a:stretch>
            <a:fillRect/>
          </a:stretch>
        </p:blipFill>
        <p:spPr>
          <a:xfrm>
            <a:off x="784623" y="2340244"/>
            <a:ext cx="5373834" cy="4335194"/>
          </a:xfrm>
          <a:prstGeom prst="rect">
            <a:avLst/>
          </a:prstGeom>
        </p:spPr>
      </p:pic>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1444191"/>
          </a:xfrm>
        </p:spPr>
        <p:txBody>
          <a:bodyPr>
            <a:normAutofit/>
          </a:bodyPr>
          <a:lstStyle/>
          <a:p>
            <a:r>
              <a:rPr lang="en-US" altLang="ja-JP" dirty="0"/>
              <a:t>4.5.5</a:t>
            </a:r>
            <a:r>
              <a:rPr lang="ja-JP" altLang="en-US" dirty="0"/>
              <a:t>　</a:t>
            </a:r>
            <a:r>
              <a:rPr lang="en-US" altLang="ja-JP" dirty="0"/>
              <a:t>2</a:t>
            </a:r>
            <a:r>
              <a:rPr lang="ja-JP" altLang="en-US" dirty="0"/>
              <a:t>つのモーターを同時に回転させる</a:t>
            </a:r>
            <a:endParaRPr lang="en-US" altLang="ja-JP" dirty="0"/>
          </a:p>
          <a:p>
            <a:r>
              <a:rPr lang="en-US" altLang="ja-JP" dirty="0"/>
              <a:t>EV3 Classroom</a:t>
            </a:r>
            <a:r>
              <a:rPr lang="ja-JP" altLang="en-US" dirty="0"/>
              <a:t>のプログラム</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104</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sp>
        <p:nvSpPr>
          <p:cNvPr id="9" name="吹き出し: 線 8">
            <a:extLst>
              <a:ext uri="{FF2B5EF4-FFF2-40B4-BE49-F238E27FC236}">
                <a16:creationId xmlns:a16="http://schemas.microsoft.com/office/drawing/2014/main" id="{51195A7D-EE2A-429B-AA76-D9B34DCDA951}"/>
              </a:ext>
            </a:extLst>
          </p:cNvPr>
          <p:cNvSpPr/>
          <p:nvPr/>
        </p:nvSpPr>
        <p:spPr>
          <a:xfrm>
            <a:off x="7076905" y="4203288"/>
            <a:ext cx="4392019" cy="566444"/>
          </a:xfrm>
          <a:prstGeom prst="borderCallout1">
            <a:avLst>
              <a:gd name="adj1" fmla="val 61182"/>
              <a:gd name="adj2" fmla="val -379"/>
              <a:gd name="adj3" fmla="val 73094"/>
              <a:gd name="adj4" fmla="val -24338"/>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600" dirty="0"/>
              <a:t>20%</a:t>
            </a:r>
            <a:r>
              <a:rPr kumimoji="1" lang="ja-JP" altLang="en-US" sz="1600" dirty="0"/>
              <a:t>のスピードで，両方のタイヤを，</a:t>
            </a:r>
            <a:r>
              <a:rPr kumimoji="1" lang="en-US" altLang="ja-JP" sz="1600" dirty="0"/>
              <a:t>1</a:t>
            </a:r>
            <a:r>
              <a:rPr lang="ja-JP" altLang="en-US" sz="1600" dirty="0"/>
              <a:t>回転させています．</a:t>
            </a:r>
            <a:endParaRPr kumimoji="1" lang="ja-JP" altLang="en-US" sz="1600" dirty="0"/>
          </a:p>
        </p:txBody>
      </p:sp>
      <p:sp>
        <p:nvSpPr>
          <p:cNvPr id="11" name="吹き出し: 線 10">
            <a:extLst>
              <a:ext uri="{FF2B5EF4-FFF2-40B4-BE49-F238E27FC236}">
                <a16:creationId xmlns:a16="http://schemas.microsoft.com/office/drawing/2014/main" id="{B06013DF-E6AC-4A6E-A561-3DA83A8697AC}"/>
              </a:ext>
            </a:extLst>
          </p:cNvPr>
          <p:cNvSpPr/>
          <p:nvPr/>
        </p:nvSpPr>
        <p:spPr>
          <a:xfrm>
            <a:off x="7076905" y="4928153"/>
            <a:ext cx="4392019" cy="566444"/>
          </a:xfrm>
          <a:prstGeom prst="borderCallout1">
            <a:avLst>
              <a:gd name="adj1" fmla="val 61182"/>
              <a:gd name="adj2" fmla="val -379"/>
              <a:gd name="adj3" fmla="val 42914"/>
              <a:gd name="adj4" fmla="val -28112"/>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600" dirty="0"/>
              <a:t>20%</a:t>
            </a:r>
            <a:r>
              <a:rPr kumimoji="1" lang="ja-JP" altLang="en-US" sz="1600" dirty="0"/>
              <a:t>のスピードで，左のタイヤだけを，</a:t>
            </a:r>
            <a:r>
              <a:rPr kumimoji="1" lang="en-US" altLang="ja-JP" sz="1600" dirty="0"/>
              <a:t>180</a:t>
            </a:r>
            <a:r>
              <a:rPr kumimoji="1" lang="ja-JP" altLang="en-US" sz="1600" dirty="0"/>
              <a:t>度</a:t>
            </a:r>
            <a:r>
              <a:rPr lang="ja-JP" altLang="en-US" sz="1600" dirty="0"/>
              <a:t>回転させています．（ピボットターン）</a:t>
            </a:r>
            <a:endParaRPr kumimoji="1" lang="ja-JP" altLang="en-US" sz="1600" dirty="0"/>
          </a:p>
        </p:txBody>
      </p:sp>
      <p:sp>
        <p:nvSpPr>
          <p:cNvPr id="12" name="吹き出し: 線 11">
            <a:extLst>
              <a:ext uri="{FF2B5EF4-FFF2-40B4-BE49-F238E27FC236}">
                <a16:creationId xmlns:a16="http://schemas.microsoft.com/office/drawing/2014/main" id="{E5961FE7-D7E9-45C4-AA24-8C7C8555FAB6}"/>
              </a:ext>
            </a:extLst>
          </p:cNvPr>
          <p:cNvSpPr/>
          <p:nvPr/>
        </p:nvSpPr>
        <p:spPr>
          <a:xfrm>
            <a:off x="7076905" y="5653017"/>
            <a:ext cx="4392019" cy="944210"/>
          </a:xfrm>
          <a:prstGeom prst="borderCallout1">
            <a:avLst>
              <a:gd name="adj1" fmla="val 61182"/>
              <a:gd name="adj2" fmla="val -379"/>
              <a:gd name="adj3" fmla="val 5364"/>
              <a:gd name="adj4" fmla="val -28935"/>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600" dirty="0"/>
              <a:t>20%</a:t>
            </a:r>
            <a:r>
              <a:rPr kumimoji="1" lang="ja-JP" altLang="en-US" sz="1600" dirty="0"/>
              <a:t>のスピードで，左のタイヤを逆回転，右のタイヤを正回転で，</a:t>
            </a:r>
            <a:r>
              <a:rPr kumimoji="1" lang="en-US" altLang="ja-JP" sz="1600" dirty="0"/>
              <a:t>2</a:t>
            </a:r>
            <a:r>
              <a:rPr kumimoji="1" lang="ja-JP" altLang="en-US" sz="1600" dirty="0"/>
              <a:t>秒間</a:t>
            </a:r>
            <a:r>
              <a:rPr lang="ja-JP" altLang="en-US" sz="1600" dirty="0"/>
              <a:t>回転させています．（スピンターン）</a:t>
            </a:r>
            <a:endParaRPr kumimoji="1" lang="ja-JP" altLang="en-US" sz="1600" dirty="0"/>
          </a:p>
        </p:txBody>
      </p:sp>
      <p:sp>
        <p:nvSpPr>
          <p:cNvPr id="18" name="吹き出し: 線 17">
            <a:extLst>
              <a:ext uri="{FF2B5EF4-FFF2-40B4-BE49-F238E27FC236}">
                <a16:creationId xmlns:a16="http://schemas.microsoft.com/office/drawing/2014/main" id="{B6AA0EF5-2CDC-439B-95BF-A363EE49D92E}"/>
              </a:ext>
            </a:extLst>
          </p:cNvPr>
          <p:cNvSpPr/>
          <p:nvPr/>
        </p:nvSpPr>
        <p:spPr>
          <a:xfrm>
            <a:off x="7076905" y="2753558"/>
            <a:ext cx="4392019" cy="566444"/>
          </a:xfrm>
          <a:prstGeom prst="borderCallout1">
            <a:avLst>
              <a:gd name="adj1" fmla="val 61182"/>
              <a:gd name="adj2" fmla="val -379"/>
              <a:gd name="adj3" fmla="val 122119"/>
              <a:gd name="adj4" fmla="val -48058"/>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dirty="0"/>
              <a:t>使用するモーターを設定しています．</a:t>
            </a:r>
            <a:endParaRPr kumimoji="1" lang="ja-JP" altLang="en-US" sz="1600" dirty="0"/>
          </a:p>
        </p:txBody>
      </p:sp>
      <p:sp>
        <p:nvSpPr>
          <p:cNvPr id="19" name="吹き出し: 線 18">
            <a:extLst>
              <a:ext uri="{FF2B5EF4-FFF2-40B4-BE49-F238E27FC236}">
                <a16:creationId xmlns:a16="http://schemas.microsoft.com/office/drawing/2014/main" id="{43B8DE3D-9490-4BC9-AF81-582365A983F3}"/>
              </a:ext>
            </a:extLst>
          </p:cNvPr>
          <p:cNvSpPr/>
          <p:nvPr/>
        </p:nvSpPr>
        <p:spPr>
          <a:xfrm>
            <a:off x="7076905" y="3478423"/>
            <a:ext cx="4392019" cy="566444"/>
          </a:xfrm>
          <a:prstGeom prst="borderCallout1">
            <a:avLst>
              <a:gd name="adj1" fmla="val 61182"/>
              <a:gd name="adj2" fmla="val -379"/>
              <a:gd name="adj3" fmla="val 83855"/>
              <a:gd name="adj4" fmla="val -47580"/>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dirty="0"/>
              <a:t>ピタッと停まるように設定しています．</a:t>
            </a:r>
            <a:endParaRPr kumimoji="1" lang="ja-JP" altLang="en-US" sz="1600" dirty="0"/>
          </a:p>
        </p:txBody>
      </p:sp>
      <p:sp>
        <p:nvSpPr>
          <p:cNvPr id="13" name="テキスト ボックス 12">
            <a:extLst>
              <a:ext uri="{FF2B5EF4-FFF2-40B4-BE49-F238E27FC236}">
                <a16:creationId xmlns:a16="http://schemas.microsoft.com/office/drawing/2014/main" id="{2DEE1B65-7DCD-49C7-8A5F-1D135AD7CFBF}"/>
              </a:ext>
            </a:extLst>
          </p:cNvPr>
          <p:cNvSpPr txBox="1"/>
          <p:nvPr/>
        </p:nvSpPr>
        <p:spPr>
          <a:xfrm>
            <a:off x="485145" y="4318475"/>
            <a:ext cx="475861" cy="523220"/>
          </a:xfrm>
          <a:prstGeom prst="rect">
            <a:avLst/>
          </a:prstGeom>
          <a:noFill/>
        </p:spPr>
        <p:txBody>
          <a:bodyPr wrap="square">
            <a:spAutoFit/>
          </a:bodyPr>
          <a:lstStyle/>
          <a:p>
            <a:pPr algn="ctr"/>
            <a:r>
              <a:rPr lang="ja-JP" altLang="en-US" sz="2800" dirty="0"/>
              <a:t>①</a:t>
            </a:r>
          </a:p>
        </p:txBody>
      </p:sp>
      <p:sp>
        <p:nvSpPr>
          <p:cNvPr id="14" name="テキスト ボックス 13">
            <a:extLst>
              <a:ext uri="{FF2B5EF4-FFF2-40B4-BE49-F238E27FC236}">
                <a16:creationId xmlns:a16="http://schemas.microsoft.com/office/drawing/2014/main" id="{FE42AC03-60DD-4B54-BE15-4A0CA968FD3F}"/>
              </a:ext>
            </a:extLst>
          </p:cNvPr>
          <p:cNvSpPr txBox="1"/>
          <p:nvPr/>
        </p:nvSpPr>
        <p:spPr>
          <a:xfrm>
            <a:off x="485145" y="4895464"/>
            <a:ext cx="475861" cy="523220"/>
          </a:xfrm>
          <a:prstGeom prst="rect">
            <a:avLst/>
          </a:prstGeom>
          <a:noFill/>
        </p:spPr>
        <p:txBody>
          <a:bodyPr wrap="square">
            <a:spAutoFit/>
          </a:bodyPr>
          <a:lstStyle/>
          <a:p>
            <a:pPr algn="ctr"/>
            <a:r>
              <a:rPr lang="ja-JP" altLang="en-US" sz="2800" dirty="0"/>
              <a:t>②</a:t>
            </a:r>
          </a:p>
        </p:txBody>
      </p:sp>
      <p:sp>
        <p:nvSpPr>
          <p:cNvPr id="15" name="テキスト ボックス 14">
            <a:extLst>
              <a:ext uri="{FF2B5EF4-FFF2-40B4-BE49-F238E27FC236}">
                <a16:creationId xmlns:a16="http://schemas.microsoft.com/office/drawing/2014/main" id="{1311A645-3F4B-4CD2-AC50-028FC94F2C9C}"/>
              </a:ext>
            </a:extLst>
          </p:cNvPr>
          <p:cNvSpPr txBox="1"/>
          <p:nvPr/>
        </p:nvSpPr>
        <p:spPr>
          <a:xfrm>
            <a:off x="485145" y="5472453"/>
            <a:ext cx="475861" cy="523220"/>
          </a:xfrm>
          <a:prstGeom prst="rect">
            <a:avLst/>
          </a:prstGeom>
          <a:noFill/>
        </p:spPr>
        <p:txBody>
          <a:bodyPr wrap="square">
            <a:spAutoFit/>
          </a:bodyPr>
          <a:lstStyle/>
          <a:p>
            <a:pPr algn="ctr"/>
            <a:r>
              <a:rPr lang="ja-JP" altLang="en-US" sz="2800" dirty="0"/>
              <a:t>③</a:t>
            </a:r>
          </a:p>
        </p:txBody>
      </p:sp>
    </p:spTree>
    <p:extLst>
      <p:ext uri="{BB962C8B-B14F-4D97-AF65-F5344CB8AC3E}">
        <p14:creationId xmlns:p14="http://schemas.microsoft.com/office/powerpoint/2010/main" val="21152778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p:txBody>
          <a:bodyPr>
            <a:normAutofit/>
          </a:bodyPr>
          <a:lstStyle/>
          <a:p>
            <a:r>
              <a:rPr lang="en-US" altLang="ja-JP" dirty="0"/>
              <a:t>4.5.5</a:t>
            </a:r>
            <a:r>
              <a:rPr lang="ja-JP" altLang="en-US" dirty="0"/>
              <a:t>　</a:t>
            </a:r>
            <a:r>
              <a:rPr lang="en-US" altLang="ja-JP" dirty="0"/>
              <a:t>2</a:t>
            </a:r>
            <a:r>
              <a:rPr lang="ja-JP" altLang="en-US" dirty="0"/>
              <a:t>つのモーターを同時に回転させる</a:t>
            </a:r>
            <a:endParaRPr lang="en-US" altLang="ja-JP"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105</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sp>
        <p:nvSpPr>
          <p:cNvPr id="9" name="正方形/長方形 8">
            <a:extLst>
              <a:ext uri="{FF2B5EF4-FFF2-40B4-BE49-F238E27FC236}">
                <a16:creationId xmlns:a16="http://schemas.microsoft.com/office/drawing/2014/main" id="{B2A4A1EF-9F7A-4AF4-B84E-02673B4FCCA0}"/>
              </a:ext>
            </a:extLst>
          </p:cNvPr>
          <p:cNvSpPr/>
          <p:nvPr/>
        </p:nvSpPr>
        <p:spPr>
          <a:xfrm>
            <a:off x="239349" y="2316249"/>
            <a:ext cx="5591519" cy="7767552"/>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400" dirty="0">
                <a:latin typeface="Consolas" panose="020B0609020204030204" pitchFamily="49" charset="0"/>
              </a:rPr>
              <a:t>#!/usr/bin/env </a:t>
            </a:r>
            <a:r>
              <a:rPr kumimoji="1" lang="en-US" altLang="ja-JP" sz="1400" dirty="0" err="1">
                <a:latin typeface="Consolas" panose="020B0609020204030204" pitchFamily="49" charset="0"/>
              </a:rPr>
              <a:t>pybricks-micropython</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common import *</a:t>
            </a:r>
          </a:p>
          <a:p>
            <a:r>
              <a:rPr kumimoji="1" lang="en-US" altLang="ja-JP" sz="1400" dirty="0">
                <a:latin typeface="Consolas" panose="020B0609020204030204" pitchFamily="49" charset="0"/>
              </a:rPr>
              <a:t>import math</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左右のモーターのインスタンス</a:t>
            </a:r>
          </a:p>
          <a:p>
            <a:r>
              <a:rPr kumimoji="1" lang="en-US" altLang="ja-JP" sz="1400" dirty="0" err="1">
                <a:latin typeface="Consolas" panose="020B0609020204030204" pitchFamily="49" charset="0"/>
              </a:rPr>
              <a:t>left_motor</a:t>
            </a:r>
            <a:r>
              <a:rPr kumimoji="1" lang="en-US" altLang="ja-JP" sz="1400" dirty="0">
                <a:latin typeface="Consolas" panose="020B0609020204030204" pitchFamily="49" charset="0"/>
              </a:rPr>
              <a:t> = Motor(</a:t>
            </a:r>
            <a:r>
              <a:rPr kumimoji="1" lang="en-US" altLang="ja-JP" sz="1400" dirty="0" err="1">
                <a:latin typeface="Consolas" panose="020B0609020204030204" pitchFamily="49" charset="0"/>
              </a:rPr>
              <a:t>Port.B</a:t>
            </a:r>
            <a:r>
              <a:rPr kumimoji="1" lang="en-US" altLang="ja-JP" sz="1400" dirty="0">
                <a:latin typeface="Consolas" panose="020B0609020204030204" pitchFamily="49" charset="0"/>
              </a:rPr>
              <a:t>)</a:t>
            </a:r>
          </a:p>
          <a:p>
            <a:r>
              <a:rPr kumimoji="1" lang="en-US" altLang="ja-JP" sz="1400" dirty="0" err="1">
                <a:latin typeface="Consolas" panose="020B0609020204030204" pitchFamily="49" charset="0"/>
              </a:rPr>
              <a:t>right_motor</a:t>
            </a:r>
            <a:r>
              <a:rPr kumimoji="1" lang="en-US" altLang="ja-JP" sz="1400" dirty="0">
                <a:latin typeface="Consolas" panose="020B0609020204030204" pitchFamily="49" charset="0"/>
              </a:rPr>
              <a:t> = Motor(</a:t>
            </a:r>
            <a:r>
              <a:rPr kumimoji="1" lang="en-US" altLang="ja-JP" sz="1400" dirty="0" err="1">
                <a:latin typeface="Consolas" panose="020B0609020204030204" pitchFamily="49" charset="0"/>
              </a:rPr>
              <a:t>Port.C</a:t>
            </a:r>
            <a:r>
              <a:rPr kumimoji="1" lang="en-US" altLang="ja-JP" sz="1400" dirty="0">
                <a:latin typeface="Consolas" panose="020B0609020204030204" pitchFamily="49" charset="0"/>
              </a:rPr>
              <a:t>)</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タイヤの直径，</a:t>
            </a:r>
            <a:r>
              <a:rPr kumimoji="1" lang="en-US" altLang="ja-JP" sz="1400" dirty="0">
                <a:latin typeface="Consolas" panose="020B0609020204030204" pitchFamily="49" charset="0"/>
              </a:rPr>
              <a:t>mm</a:t>
            </a:r>
            <a:r>
              <a:rPr kumimoji="1" lang="ja-JP" altLang="en-US" sz="1400" dirty="0">
                <a:latin typeface="Consolas" panose="020B0609020204030204" pitchFamily="49" charset="0"/>
              </a:rPr>
              <a:t>単位</a:t>
            </a:r>
          </a:p>
          <a:p>
            <a:r>
              <a:rPr kumimoji="1" lang="en-US" altLang="ja-JP" sz="1400" dirty="0" err="1">
                <a:latin typeface="Consolas" panose="020B0609020204030204" pitchFamily="49" charset="0"/>
              </a:rPr>
              <a:t>wheel_diameter</a:t>
            </a:r>
            <a:r>
              <a:rPr kumimoji="1" lang="en-US" altLang="ja-JP" sz="1400" dirty="0">
                <a:latin typeface="Consolas" panose="020B0609020204030204" pitchFamily="49" charset="0"/>
              </a:rPr>
              <a:t> = 56</a:t>
            </a: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左右のタイヤ間の距離 </a:t>
            </a:r>
            <a:r>
              <a:rPr kumimoji="1" lang="en-US" altLang="ja-JP" sz="1400" dirty="0">
                <a:latin typeface="Consolas" panose="020B0609020204030204" pitchFamily="49" charset="0"/>
              </a:rPr>
              <a:t>mm</a:t>
            </a:r>
            <a:r>
              <a:rPr kumimoji="1" lang="ja-JP" altLang="en-US" sz="1400" dirty="0">
                <a:latin typeface="Consolas" panose="020B0609020204030204" pitchFamily="49" charset="0"/>
              </a:rPr>
              <a:t>単位</a:t>
            </a:r>
          </a:p>
          <a:p>
            <a:r>
              <a:rPr kumimoji="1" lang="en-US" altLang="ja-JP" sz="1400" dirty="0" err="1">
                <a:latin typeface="Consolas" panose="020B0609020204030204" pitchFamily="49" charset="0"/>
              </a:rPr>
              <a:t>axle_track</a:t>
            </a:r>
            <a:r>
              <a:rPr kumimoji="1" lang="en-US" altLang="ja-JP" sz="1400" dirty="0">
                <a:latin typeface="Consolas" panose="020B0609020204030204" pitchFamily="49" charset="0"/>
              </a:rPr>
              <a:t> = 123</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ロボットのインスタンス</a:t>
            </a:r>
          </a:p>
          <a:p>
            <a:r>
              <a:rPr kumimoji="1" lang="en-US" altLang="ja-JP" sz="1400" dirty="0">
                <a:latin typeface="Consolas" panose="020B0609020204030204" pitchFamily="49" charset="0"/>
              </a:rPr>
              <a:t>robot = </a:t>
            </a:r>
            <a:r>
              <a:rPr kumimoji="1" lang="en-US" altLang="ja-JP" sz="1400" dirty="0" err="1">
                <a:latin typeface="Consolas" panose="020B0609020204030204" pitchFamily="49" charset="0"/>
              </a:rPr>
              <a:t>DriveBase</a:t>
            </a:r>
            <a:r>
              <a:rPr kumimoji="1" lang="en-US" altLang="ja-JP" sz="1400" dirty="0">
                <a:latin typeface="Consolas" panose="020B0609020204030204" pitchFamily="49" charset="0"/>
              </a:rPr>
              <a:t>(</a:t>
            </a:r>
            <a:r>
              <a:rPr kumimoji="1" lang="en-US" altLang="ja-JP" sz="1400" dirty="0" err="1">
                <a:latin typeface="Consolas" panose="020B0609020204030204" pitchFamily="49" charset="0"/>
              </a:rPr>
              <a:t>left_motor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right_motor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wheel_diameter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axle_track</a:t>
            </a:r>
            <a:r>
              <a:rPr kumimoji="1" lang="en-US" altLang="ja-JP" sz="1400" dirty="0">
                <a:latin typeface="Consolas" panose="020B0609020204030204" pitchFamily="49" charset="0"/>
              </a:rPr>
              <a:t>)</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100mm/s</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1000</a:t>
            </a:r>
            <a:r>
              <a:rPr kumimoji="1" lang="ja-JP" altLang="en-US" sz="1400" dirty="0">
                <a:latin typeface="Consolas" panose="020B0609020204030204" pitchFamily="49" charset="0"/>
              </a:rPr>
              <a:t>ミリ秒間だけ前進</a:t>
            </a:r>
          </a:p>
          <a:p>
            <a:r>
              <a:rPr kumimoji="1" lang="en-US" altLang="ja-JP" sz="1400" dirty="0" err="1">
                <a:latin typeface="Consolas" panose="020B0609020204030204" pitchFamily="49" charset="0"/>
              </a:rPr>
              <a:t>robot.drive_time</a:t>
            </a:r>
            <a:r>
              <a:rPr kumimoji="1" lang="en-US" altLang="ja-JP" sz="1400" dirty="0">
                <a:latin typeface="Consolas" panose="020B0609020204030204" pitchFamily="49" charset="0"/>
              </a:rPr>
              <a:t>(100, 0, 1000)</a:t>
            </a:r>
          </a:p>
          <a:p>
            <a:r>
              <a:rPr kumimoji="1" lang="en-US" altLang="ja-JP" sz="1400" dirty="0">
                <a:latin typeface="Consolas" panose="020B0609020204030204" pitchFamily="49" charset="0"/>
              </a:rPr>
              <a:t># 100mm/s</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1000</a:t>
            </a:r>
            <a:r>
              <a:rPr kumimoji="1" lang="ja-JP" altLang="en-US" sz="1400" dirty="0">
                <a:latin typeface="Consolas" panose="020B0609020204030204" pitchFamily="49" charset="0"/>
              </a:rPr>
              <a:t>ミリ秒間だけ後退</a:t>
            </a:r>
          </a:p>
          <a:p>
            <a:r>
              <a:rPr kumimoji="1" lang="en-US" altLang="ja-JP" sz="1400" dirty="0" err="1">
                <a:latin typeface="Consolas" panose="020B0609020204030204" pitchFamily="49" charset="0"/>
              </a:rPr>
              <a:t>robot.drive_time</a:t>
            </a:r>
            <a:r>
              <a:rPr kumimoji="1" lang="en-US" altLang="ja-JP" sz="1400" dirty="0">
                <a:latin typeface="Consolas" panose="020B0609020204030204" pitchFamily="49" charset="0"/>
              </a:rPr>
              <a:t>(-100, 0, 1000)</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90deg/s</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1000</a:t>
            </a:r>
            <a:r>
              <a:rPr kumimoji="1" lang="ja-JP" altLang="en-US" sz="1400" dirty="0">
                <a:latin typeface="Consolas" panose="020B0609020204030204" pitchFamily="49" charset="0"/>
              </a:rPr>
              <a:t>ミリ秒間だけ右にスピンターン</a:t>
            </a:r>
          </a:p>
          <a:p>
            <a:r>
              <a:rPr kumimoji="1" lang="en-US" altLang="ja-JP" sz="1400" dirty="0" err="1">
                <a:latin typeface="Consolas" panose="020B0609020204030204" pitchFamily="49" charset="0"/>
              </a:rPr>
              <a:t>robot.drive_time</a:t>
            </a:r>
            <a:r>
              <a:rPr kumimoji="1" lang="en-US" altLang="ja-JP" sz="1400" dirty="0">
                <a:latin typeface="Consolas" panose="020B0609020204030204" pitchFamily="49" charset="0"/>
              </a:rPr>
              <a:t>(0, 90, 1000)</a:t>
            </a:r>
          </a:p>
          <a:p>
            <a:r>
              <a:rPr kumimoji="1" lang="en-US" altLang="ja-JP" sz="1400" dirty="0">
                <a:latin typeface="Consolas" panose="020B0609020204030204" pitchFamily="49" charset="0"/>
              </a:rPr>
              <a:t># 90deg/s</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1000</a:t>
            </a:r>
            <a:r>
              <a:rPr kumimoji="1" lang="ja-JP" altLang="en-US" sz="1400" dirty="0">
                <a:latin typeface="Consolas" panose="020B0609020204030204" pitchFamily="49" charset="0"/>
              </a:rPr>
              <a:t>ミリ秒間だけ左にスピンターン</a:t>
            </a:r>
          </a:p>
          <a:p>
            <a:r>
              <a:rPr kumimoji="1" lang="en-US" altLang="ja-JP" sz="1400" dirty="0" err="1">
                <a:latin typeface="Consolas" panose="020B0609020204030204" pitchFamily="49" charset="0"/>
              </a:rPr>
              <a:t>robot.drive_time</a:t>
            </a:r>
            <a:r>
              <a:rPr kumimoji="1" lang="en-US" altLang="ja-JP" sz="1400" dirty="0">
                <a:latin typeface="Consolas" panose="020B0609020204030204" pitchFamily="49" charset="0"/>
              </a:rPr>
              <a:t>(0, -90, 1000)</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ロボットの角速度</a:t>
            </a:r>
          </a:p>
          <a:p>
            <a:r>
              <a:rPr kumimoji="1" lang="en-US" altLang="ja-JP" sz="1400" dirty="0">
                <a:latin typeface="Consolas" panose="020B0609020204030204" pitchFamily="49" charset="0"/>
              </a:rPr>
              <a:t>pivot = 45</a:t>
            </a: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右タイヤ中心に角速度</a:t>
            </a:r>
            <a:r>
              <a:rPr kumimoji="1" lang="en-US" altLang="ja-JP" sz="1400" dirty="0">
                <a:latin typeface="Consolas" panose="020B0609020204030204" pitchFamily="49" charset="0"/>
              </a:rPr>
              <a:t>pivot</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2000</a:t>
            </a:r>
            <a:r>
              <a:rPr kumimoji="1" lang="ja-JP" altLang="en-US" sz="1400" dirty="0">
                <a:latin typeface="Consolas" panose="020B0609020204030204" pitchFamily="49" charset="0"/>
              </a:rPr>
              <a:t>ミリ秒間ピボットターン</a:t>
            </a:r>
          </a:p>
          <a:p>
            <a:r>
              <a:rPr kumimoji="1" lang="en-US" altLang="ja-JP" sz="1400" dirty="0" err="1">
                <a:latin typeface="Consolas" panose="020B0609020204030204" pitchFamily="49" charset="0"/>
              </a:rPr>
              <a:t>robot.drive_time</a:t>
            </a:r>
            <a:r>
              <a:rPr kumimoji="1" lang="en-US" altLang="ja-JP" sz="1400" dirty="0">
                <a:latin typeface="Consolas" panose="020B0609020204030204" pitchFamily="49" charset="0"/>
              </a:rPr>
              <a:t>(</a:t>
            </a:r>
            <a:r>
              <a:rPr kumimoji="1" lang="en-US" altLang="ja-JP" sz="1400" dirty="0" err="1">
                <a:latin typeface="Consolas" panose="020B0609020204030204" pitchFamily="49" charset="0"/>
              </a:rPr>
              <a:t>math.pi</a:t>
            </a:r>
            <a:r>
              <a:rPr kumimoji="1" lang="en-US" altLang="ja-JP" sz="1400" dirty="0">
                <a:latin typeface="Consolas" panose="020B0609020204030204" pitchFamily="49" charset="0"/>
              </a:rPr>
              <a:t> * </a:t>
            </a:r>
            <a:r>
              <a:rPr kumimoji="1" lang="en-US" altLang="ja-JP" sz="1400" dirty="0" err="1">
                <a:latin typeface="Consolas" panose="020B0609020204030204" pitchFamily="49" charset="0"/>
              </a:rPr>
              <a:t>axle_track</a:t>
            </a:r>
            <a:r>
              <a:rPr kumimoji="1" lang="en-US" altLang="ja-JP" sz="1400" dirty="0">
                <a:latin typeface="Consolas" panose="020B0609020204030204" pitchFamily="49" charset="0"/>
              </a:rPr>
              <a:t> * pivot / 360, pivot, 2000)</a:t>
            </a: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左タイヤ中心に角速度</a:t>
            </a:r>
            <a:r>
              <a:rPr kumimoji="1" lang="en-US" altLang="ja-JP" sz="1400" dirty="0">
                <a:latin typeface="Consolas" panose="020B0609020204030204" pitchFamily="49" charset="0"/>
              </a:rPr>
              <a:t>pivot</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2000</a:t>
            </a:r>
            <a:r>
              <a:rPr kumimoji="1" lang="ja-JP" altLang="en-US" sz="1400" dirty="0">
                <a:latin typeface="Consolas" panose="020B0609020204030204" pitchFamily="49" charset="0"/>
              </a:rPr>
              <a:t>ミリ秒間ピボットターン</a:t>
            </a:r>
          </a:p>
          <a:p>
            <a:r>
              <a:rPr kumimoji="1" lang="en-US" altLang="ja-JP" sz="1400" dirty="0" err="1">
                <a:latin typeface="Consolas" panose="020B0609020204030204" pitchFamily="49" charset="0"/>
              </a:rPr>
              <a:t>robot.drive_time</a:t>
            </a:r>
            <a:r>
              <a:rPr kumimoji="1" lang="en-US" altLang="ja-JP" sz="1400" dirty="0">
                <a:latin typeface="Consolas" panose="020B0609020204030204" pitchFamily="49" charset="0"/>
              </a:rPr>
              <a:t>(</a:t>
            </a:r>
            <a:r>
              <a:rPr kumimoji="1" lang="en-US" altLang="ja-JP" sz="1400" dirty="0" err="1">
                <a:latin typeface="Consolas" panose="020B0609020204030204" pitchFamily="49" charset="0"/>
              </a:rPr>
              <a:t>math.pi</a:t>
            </a:r>
            <a:r>
              <a:rPr kumimoji="1" lang="en-US" altLang="ja-JP" sz="1400" dirty="0">
                <a:latin typeface="Consolas" panose="020B0609020204030204" pitchFamily="49" charset="0"/>
              </a:rPr>
              <a:t> * </a:t>
            </a:r>
            <a:r>
              <a:rPr kumimoji="1" lang="en-US" altLang="ja-JP" sz="1400" dirty="0" err="1">
                <a:latin typeface="Consolas" panose="020B0609020204030204" pitchFamily="49" charset="0"/>
              </a:rPr>
              <a:t>axle_track</a:t>
            </a:r>
            <a:r>
              <a:rPr kumimoji="1" lang="en-US" altLang="ja-JP" sz="1400" dirty="0">
                <a:latin typeface="Consolas" panose="020B0609020204030204" pitchFamily="49" charset="0"/>
              </a:rPr>
              <a:t> * pivot / 360, -pivot, 2000)</a:t>
            </a:r>
          </a:p>
        </p:txBody>
      </p:sp>
      <p:sp>
        <p:nvSpPr>
          <p:cNvPr id="7" name="コンテンツ プレースホルダー 8">
            <a:extLst>
              <a:ext uri="{FF2B5EF4-FFF2-40B4-BE49-F238E27FC236}">
                <a16:creationId xmlns:a16="http://schemas.microsoft.com/office/drawing/2014/main" id="{38F1462B-8E2D-4B79-AC83-B43906DAD881}"/>
              </a:ext>
            </a:extLst>
          </p:cNvPr>
          <p:cNvSpPr txBox="1">
            <a:spLocks/>
          </p:cNvSpPr>
          <p:nvPr/>
        </p:nvSpPr>
        <p:spPr>
          <a:xfrm>
            <a:off x="335360" y="1707051"/>
            <a:ext cx="5797153" cy="60942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8" name="コンテンツ プレースホルダー 8">
            <a:extLst>
              <a:ext uri="{FF2B5EF4-FFF2-40B4-BE49-F238E27FC236}">
                <a16:creationId xmlns:a16="http://schemas.microsoft.com/office/drawing/2014/main" id="{A00A4C15-3D6F-4F06-936A-86FAC43DA5D6}"/>
              </a:ext>
            </a:extLst>
          </p:cNvPr>
          <p:cNvSpPr txBox="1">
            <a:spLocks/>
          </p:cNvSpPr>
          <p:nvPr/>
        </p:nvSpPr>
        <p:spPr>
          <a:xfrm>
            <a:off x="6361133" y="1707051"/>
            <a:ext cx="5797153" cy="609429"/>
          </a:xfrm>
          <a:prstGeom prst="rect">
            <a:avLst/>
          </a:prstGeom>
        </p:spPr>
        <p:txBody>
          <a:bodyPr vert="horz" lIns="91440" tIns="45720" rIns="91440" bIns="45720" rtlCol="0">
            <a:normAutofit fontScale="62500" lnSpcReduction="20000"/>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ver.2</a:t>
            </a:r>
          </a:p>
          <a:p>
            <a:pPr marL="0" indent="0">
              <a:buNone/>
            </a:pPr>
            <a:r>
              <a:rPr lang="ja-JP" altLang="en-US" sz="2800" dirty="0"/>
              <a:t>（ピボットターンの命令は用意されていない）</a:t>
            </a:r>
          </a:p>
        </p:txBody>
      </p:sp>
      <p:sp>
        <p:nvSpPr>
          <p:cNvPr id="10" name="正方形/長方形 9">
            <a:extLst>
              <a:ext uri="{FF2B5EF4-FFF2-40B4-BE49-F238E27FC236}">
                <a16:creationId xmlns:a16="http://schemas.microsoft.com/office/drawing/2014/main" id="{B120DC94-62AF-4548-A457-11370E3014CF}"/>
              </a:ext>
            </a:extLst>
          </p:cNvPr>
          <p:cNvSpPr/>
          <p:nvPr/>
        </p:nvSpPr>
        <p:spPr>
          <a:xfrm>
            <a:off x="6413500" y="2316249"/>
            <a:ext cx="5591519" cy="7767552"/>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400" dirty="0">
                <a:latin typeface="Consolas" panose="020B0609020204030204" pitchFamily="49" charset="0"/>
              </a:rPr>
              <a:t>#!/usr/bin/env </a:t>
            </a:r>
            <a:r>
              <a:rPr kumimoji="1" lang="en-US" altLang="ja-JP" sz="1400" dirty="0" err="1">
                <a:latin typeface="Consolas" panose="020B0609020204030204" pitchFamily="49" charset="0"/>
              </a:rPr>
              <a:t>pybricks-micropython</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common import *</a:t>
            </a:r>
          </a:p>
          <a:p>
            <a:r>
              <a:rPr kumimoji="1" lang="en-US" altLang="ja-JP" sz="1400" dirty="0">
                <a:latin typeface="Consolas" panose="020B0609020204030204" pitchFamily="49" charset="0"/>
              </a:rPr>
              <a:t>import math</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左右のモーターのインスタンス</a:t>
            </a:r>
          </a:p>
          <a:p>
            <a:r>
              <a:rPr kumimoji="1" lang="en-US" altLang="ja-JP" sz="1400" dirty="0" err="1">
                <a:latin typeface="Consolas" panose="020B0609020204030204" pitchFamily="49" charset="0"/>
              </a:rPr>
              <a:t>left_motor</a:t>
            </a:r>
            <a:r>
              <a:rPr kumimoji="1" lang="en-US" altLang="ja-JP" sz="1400" dirty="0">
                <a:latin typeface="Consolas" panose="020B0609020204030204" pitchFamily="49" charset="0"/>
              </a:rPr>
              <a:t> = Motor(</a:t>
            </a:r>
            <a:r>
              <a:rPr kumimoji="1" lang="en-US" altLang="ja-JP" sz="1400" dirty="0" err="1">
                <a:latin typeface="Consolas" panose="020B0609020204030204" pitchFamily="49" charset="0"/>
              </a:rPr>
              <a:t>Port.B</a:t>
            </a:r>
            <a:r>
              <a:rPr kumimoji="1" lang="en-US" altLang="ja-JP" sz="1400" dirty="0">
                <a:latin typeface="Consolas" panose="020B0609020204030204" pitchFamily="49" charset="0"/>
              </a:rPr>
              <a:t>)</a:t>
            </a:r>
          </a:p>
          <a:p>
            <a:r>
              <a:rPr kumimoji="1" lang="en-US" altLang="ja-JP" sz="1400" dirty="0" err="1">
                <a:latin typeface="Consolas" panose="020B0609020204030204" pitchFamily="49" charset="0"/>
              </a:rPr>
              <a:t>right_motor</a:t>
            </a:r>
            <a:r>
              <a:rPr kumimoji="1" lang="en-US" altLang="ja-JP" sz="1400" dirty="0">
                <a:latin typeface="Consolas" panose="020B0609020204030204" pitchFamily="49" charset="0"/>
              </a:rPr>
              <a:t> = Motor(</a:t>
            </a:r>
            <a:r>
              <a:rPr kumimoji="1" lang="en-US" altLang="ja-JP" sz="1400" dirty="0" err="1">
                <a:latin typeface="Consolas" panose="020B0609020204030204" pitchFamily="49" charset="0"/>
              </a:rPr>
              <a:t>Port.C</a:t>
            </a:r>
            <a:r>
              <a:rPr kumimoji="1" lang="en-US" altLang="ja-JP" sz="1400" dirty="0">
                <a:latin typeface="Consolas" panose="020B0609020204030204" pitchFamily="49" charset="0"/>
              </a:rPr>
              <a:t>)</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タイヤの直径，</a:t>
            </a:r>
            <a:r>
              <a:rPr kumimoji="1" lang="en-US" altLang="ja-JP" sz="1400" dirty="0">
                <a:latin typeface="Consolas" panose="020B0609020204030204" pitchFamily="49" charset="0"/>
              </a:rPr>
              <a:t>mm</a:t>
            </a:r>
            <a:r>
              <a:rPr kumimoji="1" lang="ja-JP" altLang="en-US" sz="1400" dirty="0">
                <a:latin typeface="Consolas" panose="020B0609020204030204" pitchFamily="49" charset="0"/>
              </a:rPr>
              <a:t>単位</a:t>
            </a:r>
          </a:p>
          <a:p>
            <a:r>
              <a:rPr kumimoji="1" lang="en-US" altLang="ja-JP" sz="1400" dirty="0" err="1">
                <a:latin typeface="Consolas" panose="020B0609020204030204" pitchFamily="49" charset="0"/>
              </a:rPr>
              <a:t>wheel_diameter</a:t>
            </a:r>
            <a:r>
              <a:rPr kumimoji="1" lang="en-US" altLang="ja-JP" sz="1400" dirty="0">
                <a:latin typeface="Consolas" panose="020B0609020204030204" pitchFamily="49" charset="0"/>
              </a:rPr>
              <a:t> = 56</a:t>
            </a: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左右のタイヤ間の距離 </a:t>
            </a:r>
            <a:r>
              <a:rPr kumimoji="1" lang="en-US" altLang="ja-JP" sz="1400" dirty="0">
                <a:latin typeface="Consolas" panose="020B0609020204030204" pitchFamily="49" charset="0"/>
              </a:rPr>
              <a:t>mm</a:t>
            </a:r>
            <a:r>
              <a:rPr kumimoji="1" lang="ja-JP" altLang="en-US" sz="1400" dirty="0">
                <a:latin typeface="Consolas" panose="020B0609020204030204" pitchFamily="49" charset="0"/>
              </a:rPr>
              <a:t>単位</a:t>
            </a:r>
          </a:p>
          <a:p>
            <a:r>
              <a:rPr kumimoji="1" lang="en-US" altLang="ja-JP" sz="1400" dirty="0" err="1">
                <a:latin typeface="Consolas" panose="020B0609020204030204" pitchFamily="49" charset="0"/>
              </a:rPr>
              <a:t>axle_track</a:t>
            </a:r>
            <a:r>
              <a:rPr kumimoji="1" lang="en-US" altLang="ja-JP" sz="1400" dirty="0">
                <a:latin typeface="Consolas" panose="020B0609020204030204" pitchFamily="49" charset="0"/>
              </a:rPr>
              <a:t> = 123</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ロボットのインスタンス</a:t>
            </a:r>
          </a:p>
          <a:p>
            <a:r>
              <a:rPr kumimoji="1" lang="en-US" altLang="ja-JP" sz="1400" dirty="0">
                <a:latin typeface="Consolas" panose="020B0609020204030204" pitchFamily="49" charset="0"/>
              </a:rPr>
              <a:t>robot = </a:t>
            </a:r>
            <a:r>
              <a:rPr kumimoji="1" lang="en-US" altLang="ja-JP" sz="1400" dirty="0" err="1">
                <a:latin typeface="Consolas" panose="020B0609020204030204" pitchFamily="49" charset="0"/>
              </a:rPr>
              <a:t>DriveBase</a:t>
            </a:r>
            <a:r>
              <a:rPr kumimoji="1" lang="en-US" altLang="ja-JP" sz="1400" dirty="0">
                <a:latin typeface="Consolas" panose="020B0609020204030204" pitchFamily="49" charset="0"/>
              </a:rPr>
              <a:t>(</a:t>
            </a:r>
            <a:r>
              <a:rPr kumimoji="1" lang="en-US" altLang="ja-JP" sz="1400" dirty="0" err="1">
                <a:latin typeface="Consolas" panose="020B0609020204030204" pitchFamily="49" charset="0"/>
              </a:rPr>
              <a:t>left_motor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right_motor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wheel_diameter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axle_track</a:t>
            </a:r>
            <a:r>
              <a:rPr kumimoji="1" lang="en-US" altLang="ja-JP" sz="1400" dirty="0">
                <a:latin typeface="Consolas" panose="020B0609020204030204" pitchFamily="49" charset="0"/>
              </a:rPr>
              <a:t>)</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直進速度</a:t>
            </a:r>
            <a:r>
              <a:rPr kumimoji="1" lang="en-US" altLang="ja-JP" sz="1400" dirty="0">
                <a:latin typeface="Consolas" panose="020B0609020204030204" pitchFamily="49" charset="0"/>
              </a:rPr>
              <a:t>[mm/s]</a:t>
            </a:r>
            <a:r>
              <a:rPr kumimoji="1" lang="ja-JP" altLang="en-US" sz="1400" dirty="0">
                <a:latin typeface="Consolas" panose="020B0609020204030204" pitchFamily="49" charset="0"/>
              </a:rPr>
              <a:t>，直進加速度</a:t>
            </a:r>
            <a:r>
              <a:rPr kumimoji="1" lang="en-US" altLang="ja-JP" sz="1400" dirty="0">
                <a:latin typeface="Consolas" panose="020B0609020204030204" pitchFamily="49" charset="0"/>
              </a:rPr>
              <a:t>[mm/s/s]</a:t>
            </a:r>
            <a:r>
              <a:rPr kumimoji="1" lang="ja-JP" altLang="en-US" sz="1400" dirty="0">
                <a:latin typeface="Consolas" panose="020B0609020204030204" pitchFamily="49" charset="0"/>
              </a:rPr>
              <a:t>，回転角速度</a:t>
            </a:r>
            <a:r>
              <a:rPr kumimoji="1" lang="en-US" altLang="ja-JP" sz="1400" dirty="0">
                <a:latin typeface="Consolas" panose="020B0609020204030204" pitchFamily="49" charset="0"/>
              </a:rPr>
              <a:t>[deg/s]</a:t>
            </a:r>
            <a:r>
              <a:rPr kumimoji="1" lang="ja-JP" altLang="en-US" sz="1400" dirty="0">
                <a:latin typeface="Consolas" panose="020B0609020204030204" pitchFamily="49" charset="0"/>
              </a:rPr>
              <a:t>，回転角加速度</a:t>
            </a:r>
            <a:r>
              <a:rPr kumimoji="1" lang="en-US" altLang="ja-JP" sz="1400" dirty="0">
                <a:latin typeface="Consolas" panose="020B0609020204030204" pitchFamily="49" charset="0"/>
              </a:rPr>
              <a:t>[deg/s/s]</a:t>
            </a:r>
            <a:r>
              <a:rPr kumimoji="1" lang="ja-JP" altLang="en-US" sz="1400" dirty="0">
                <a:latin typeface="Consolas" panose="020B0609020204030204" pitchFamily="49" charset="0"/>
              </a:rPr>
              <a:t>を設定</a:t>
            </a:r>
          </a:p>
          <a:p>
            <a:r>
              <a:rPr kumimoji="1" lang="en-US" altLang="ja-JP" sz="1400" dirty="0" err="1">
                <a:latin typeface="Consolas" panose="020B0609020204030204" pitchFamily="49" charset="0"/>
              </a:rPr>
              <a:t>robot.settings</a:t>
            </a:r>
            <a:r>
              <a:rPr kumimoji="1" lang="en-US" altLang="ja-JP" sz="1400" dirty="0">
                <a:latin typeface="Consolas" panose="020B0609020204030204" pitchFamily="49" charset="0"/>
              </a:rPr>
              <a:t>(100, 100, 100, 100)</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100mm</a:t>
            </a:r>
            <a:r>
              <a:rPr kumimoji="1" lang="ja-JP" altLang="en-US" sz="1400" dirty="0">
                <a:latin typeface="Consolas" panose="020B0609020204030204" pitchFamily="49" charset="0"/>
              </a:rPr>
              <a:t>前進</a:t>
            </a:r>
          </a:p>
          <a:p>
            <a:r>
              <a:rPr kumimoji="1" lang="en-US" altLang="ja-JP" sz="1400" dirty="0" err="1">
                <a:latin typeface="Consolas" panose="020B0609020204030204" pitchFamily="49" charset="0"/>
              </a:rPr>
              <a:t>robot.straight</a:t>
            </a:r>
            <a:r>
              <a:rPr kumimoji="1" lang="en-US" altLang="ja-JP" sz="1400" dirty="0">
                <a:latin typeface="Consolas" panose="020B0609020204030204" pitchFamily="49" charset="0"/>
              </a:rPr>
              <a:t>(100)</a:t>
            </a:r>
          </a:p>
          <a:p>
            <a:r>
              <a:rPr kumimoji="1" lang="en-US" altLang="ja-JP" sz="1400" dirty="0">
                <a:latin typeface="Consolas" panose="020B0609020204030204" pitchFamily="49" charset="0"/>
              </a:rPr>
              <a:t>#  100mm</a:t>
            </a:r>
            <a:r>
              <a:rPr kumimoji="1" lang="ja-JP" altLang="en-US" sz="1400" dirty="0">
                <a:latin typeface="Consolas" panose="020B0609020204030204" pitchFamily="49" charset="0"/>
              </a:rPr>
              <a:t>後退</a:t>
            </a:r>
          </a:p>
          <a:p>
            <a:r>
              <a:rPr kumimoji="1" lang="en-US" altLang="ja-JP" sz="1400" dirty="0" err="1">
                <a:latin typeface="Consolas" panose="020B0609020204030204" pitchFamily="49" charset="0"/>
              </a:rPr>
              <a:t>robot.straight</a:t>
            </a:r>
            <a:r>
              <a:rPr kumimoji="1" lang="en-US" altLang="ja-JP" sz="1400" dirty="0">
                <a:latin typeface="Consolas" panose="020B0609020204030204" pitchFamily="49" charset="0"/>
              </a:rPr>
              <a:t>(-100)</a:t>
            </a:r>
          </a:p>
          <a:p>
            <a:endParaRPr kumimoji="1" lang="en-US" altLang="ja-JP" sz="1400" dirty="0">
              <a:latin typeface="Consolas" panose="020B0609020204030204" pitchFamily="49" charset="0"/>
            </a:endParaRP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右に</a:t>
            </a:r>
            <a:r>
              <a:rPr kumimoji="1" lang="en-US" altLang="ja-JP" sz="1400" dirty="0">
                <a:latin typeface="Consolas" panose="020B0609020204030204" pitchFamily="49" charset="0"/>
              </a:rPr>
              <a:t>90deg</a:t>
            </a:r>
            <a:r>
              <a:rPr kumimoji="1" lang="ja-JP" altLang="en-US" sz="1400" dirty="0">
                <a:latin typeface="Consolas" panose="020B0609020204030204" pitchFamily="49" charset="0"/>
              </a:rPr>
              <a:t>スピンターン</a:t>
            </a:r>
          </a:p>
          <a:p>
            <a:r>
              <a:rPr kumimoji="1" lang="en-US" altLang="ja-JP" sz="1400" dirty="0" err="1">
                <a:latin typeface="Consolas" panose="020B0609020204030204" pitchFamily="49" charset="0"/>
              </a:rPr>
              <a:t>robot.turn</a:t>
            </a:r>
            <a:r>
              <a:rPr kumimoji="1" lang="en-US" altLang="ja-JP" sz="1400" dirty="0">
                <a:latin typeface="Consolas" panose="020B0609020204030204" pitchFamily="49" charset="0"/>
              </a:rPr>
              <a:t>(90)</a:t>
            </a: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左に</a:t>
            </a:r>
            <a:r>
              <a:rPr kumimoji="1" lang="en-US" altLang="ja-JP" sz="1400" dirty="0">
                <a:latin typeface="Consolas" panose="020B0609020204030204" pitchFamily="49" charset="0"/>
              </a:rPr>
              <a:t>90deg</a:t>
            </a:r>
            <a:r>
              <a:rPr kumimoji="1" lang="ja-JP" altLang="en-US" sz="1400" dirty="0">
                <a:latin typeface="Consolas" panose="020B0609020204030204" pitchFamily="49" charset="0"/>
              </a:rPr>
              <a:t>スピンターン</a:t>
            </a:r>
          </a:p>
          <a:p>
            <a:r>
              <a:rPr kumimoji="1" lang="en-US" altLang="ja-JP" sz="1400" dirty="0" err="1">
                <a:latin typeface="Consolas" panose="020B0609020204030204" pitchFamily="49" charset="0"/>
              </a:rPr>
              <a:t>robot.turn</a:t>
            </a:r>
            <a:r>
              <a:rPr kumimoji="1" lang="en-US" altLang="ja-JP" sz="1400" dirty="0">
                <a:latin typeface="Consolas" panose="020B0609020204030204" pitchFamily="49" charset="0"/>
              </a:rPr>
              <a:t>(-90)</a:t>
            </a:r>
          </a:p>
        </p:txBody>
      </p:sp>
    </p:spTree>
    <p:extLst>
      <p:ext uri="{BB962C8B-B14F-4D97-AF65-F5344CB8AC3E}">
        <p14:creationId xmlns:p14="http://schemas.microsoft.com/office/powerpoint/2010/main" val="35275407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C90ABC9-745A-4BD9-8409-49F1EEB05C55}"/>
              </a:ext>
            </a:extLst>
          </p:cNvPr>
          <p:cNvSpPr>
            <a:spLocks noGrp="1"/>
          </p:cNvSpPr>
          <p:nvPr>
            <p:ph type="title"/>
          </p:nvPr>
        </p:nvSpPr>
        <p:spPr/>
        <p:txBody>
          <a:bodyPr>
            <a:normAutofit/>
          </a:bodyPr>
          <a:lstStyle/>
          <a:p>
            <a:r>
              <a:rPr lang="en-US" altLang="ja-JP" cap="none" dirty="0"/>
              <a:t>Chapter 7</a:t>
            </a:r>
            <a:br>
              <a:rPr lang="en-US" altLang="ja-JP" cap="none" dirty="0"/>
            </a:br>
            <a:r>
              <a:rPr lang="ja-JP" altLang="en-US" cap="none" dirty="0"/>
              <a:t>実践してみよう</a:t>
            </a:r>
          </a:p>
        </p:txBody>
      </p:sp>
      <p:sp>
        <p:nvSpPr>
          <p:cNvPr id="8" name="テキスト プレースホルダー 7">
            <a:extLst>
              <a:ext uri="{FF2B5EF4-FFF2-40B4-BE49-F238E27FC236}">
                <a16:creationId xmlns:a16="http://schemas.microsoft.com/office/drawing/2014/main" id="{DE9B1029-0753-42F8-89F5-FA8AA7C6F323}"/>
              </a:ext>
            </a:extLst>
          </p:cNvPr>
          <p:cNvSpPr>
            <a:spLocks noGrp="1"/>
          </p:cNvSpPr>
          <p:nvPr>
            <p:ph type="body"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26AC2BA4-A2E1-4222-9EB2-E2235DAD9FD9}"/>
              </a:ext>
            </a:extLst>
          </p:cNvPr>
          <p:cNvSpPr>
            <a:spLocks noGrp="1"/>
          </p:cNvSpPr>
          <p:nvPr>
            <p:ph type="sldNum" sz="quarter" idx="12"/>
          </p:nvPr>
        </p:nvSpPr>
        <p:spPr/>
        <p:txBody>
          <a:bodyPr/>
          <a:lstStyle/>
          <a:p>
            <a:fld id="{13AB05CA-B2B8-0B46-A3D3-7CDE1DE4FAD6}" type="slidenum">
              <a:rPr lang="ja-JP" altLang="en-US" smtClean="0"/>
              <a:pPr/>
              <a:t>106</a:t>
            </a:fld>
            <a:endParaRPr lang="ja-JP" altLang="en-US" dirty="0"/>
          </a:p>
        </p:txBody>
      </p:sp>
    </p:spTree>
    <p:extLst>
      <p:ext uri="{BB962C8B-B14F-4D97-AF65-F5344CB8AC3E}">
        <p14:creationId xmlns:p14="http://schemas.microsoft.com/office/powerpoint/2010/main" val="4139726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28B145B-E5FE-46F3-ABA7-221850988D1F}"/>
              </a:ext>
            </a:extLst>
          </p:cNvPr>
          <p:cNvSpPr>
            <a:spLocks noGrp="1"/>
          </p:cNvSpPr>
          <p:nvPr>
            <p:ph type="title"/>
          </p:nvPr>
        </p:nvSpPr>
        <p:spPr/>
        <p:txBody>
          <a:bodyPr>
            <a:normAutofit fontScale="90000"/>
          </a:bodyPr>
          <a:lstStyle/>
          <a:p>
            <a:r>
              <a:rPr lang="en-US" altLang="ja-JP" dirty="0"/>
              <a:t>7.1</a:t>
            </a:r>
            <a:r>
              <a:rPr lang="ja-JP" altLang="en-US" dirty="0"/>
              <a:t>　ボタンを押してすぐに実行する</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107</a:t>
            </a:fld>
            <a:endParaRPr lang="ja-JP" altLang="en-US" dirty="0"/>
          </a:p>
        </p:txBody>
      </p:sp>
      <p:sp>
        <p:nvSpPr>
          <p:cNvPr id="7" name="正方形/長方形 6">
            <a:extLst>
              <a:ext uri="{FF2B5EF4-FFF2-40B4-BE49-F238E27FC236}">
                <a16:creationId xmlns:a16="http://schemas.microsoft.com/office/drawing/2014/main" id="{2ED6F936-7EF3-46C8-8E1F-F51EBA93EC86}"/>
              </a:ext>
            </a:extLst>
          </p:cNvPr>
          <p:cNvSpPr/>
          <p:nvPr/>
        </p:nvSpPr>
        <p:spPr>
          <a:xfrm>
            <a:off x="335361" y="1768829"/>
            <a:ext cx="5570140" cy="3831871"/>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2000" dirty="0">
                <a:latin typeface="Consolas" panose="020B0609020204030204" pitchFamily="49" charset="0"/>
              </a:rPr>
              <a:t>#!/usr/bin/env </a:t>
            </a:r>
            <a:r>
              <a:rPr kumimoji="1" lang="en-US" altLang="ja-JP" sz="2000" dirty="0" err="1">
                <a:latin typeface="Consolas" panose="020B0609020204030204" pitchFamily="49" charset="0"/>
              </a:rPr>
              <a:t>pybricks-micropython</a:t>
            </a:r>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from </a:t>
            </a:r>
            <a:r>
              <a:rPr kumimoji="1" lang="en-US" altLang="ja-JP" sz="2000" dirty="0" err="1">
                <a:latin typeface="Consolas" panose="020B0609020204030204" pitchFamily="49" charset="0"/>
              </a:rPr>
              <a:t>pybricks</a:t>
            </a:r>
            <a:r>
              <a:rPr kumimoji="1" lang="en-US" altLang="ja-JP" sz="2000" dirty="0">
                <a:latin typeface="Consolas" panose="020B0609020204030204" pitchFamily="49" charset="0"/>
              </a:rPr>
              <a:t> import ev3brick as brick</a:t>
            </a:r>
          </a:p>
          <a:p>
            <a:r>
              <a:rPr kumimoji="1" lang="en-US" altLang="ja-JP" sz="2000" dirty="0">
                <a:latin typeface="Consolas" panose="020B0609020204030204" pitchFamily="49" charset="0"/>
              </a:rPr>
              <a:t>from </a:t>
            </a:r>
            <a:r>
              <a:rPr kumimoji="1" lang="en-US" altLang="ja-JP" sz="2000" dirty="0" err="1">
                <a:latin typeface="Consolas" panose="020B0609020204030204" pitchFamily="49" charset="0"/>
              </a:rPr>
              <a:t>pybricks.tools</a:t>
            </a:r>
            <a:r>
              <a:rPr kumimoji="1" lang="en-US" altLang="ja-JP" sz="2000" dirty="0">
                <a:latin typeface="Consolas" panose="020B0609020204030204" pitchFamily="49" charset="0"/>
              </a:rPr>
              <a:t> import wait</a:t>
            </a:r>
          </a:p>
          <a:p>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 </a:t>
            </a:r>
            <a:r>
              <a:rPr kumimoji="1" lang="ja-JP" altLang="en-US" sz="2000" dirty="0">
                <a:latin typeface="Consolas" panose="020B0609020204030204" pitchFamily="49" charset="0"/>
              </a:rPr>
              <a:t>ボタン入力待ち</a:t>
            </a:r>
          </a:p>
          <a:p>
            <a:r>
              <a:rPr kumimoji="1" lang="en-US" altLang="ja-JP" sz="2000" dirty="0">
                <a:latin typeface="Consolas" panose="020B0609020204030204" pitchFamily="49" charset="0"/>
              </a:rPr>
              <a:t>while not any(</a:t>
            </a:r>
            <a:r>
              <a:rPr kumimoji="1" lang="en-US" altLang="ja-JP" sz="2000" dirty="0" err="1">
                <a:latin typeface="Consolas" panose="020B0609020204030204" pitchFamily="49" charset="0"/>
              </a:rPr>
              <a:t>brick.buttons</a:t>
            </a:r>
            <a:r>
              <a:rPr kumimoji="1" lang="en-US" altLang="ja-JP" sz="2000" dirty="0">
                <a:latin typeface="Consolas" panose="020B0609020204030204" pitchFamily="49" charset="0"/>
              </a:rPr>
              <a:t>()):</a:t>
            </a:r>
          </a:p>
          <a:p>
            <a:r>
              <a:rPr kumimoji="1" lang="en-US" altLang="ja-JP" sz="2000" dirty="0">
                <a:latin typeface="Consolas" panose="020B0609020204030204" pitchFamily="49" charset="0"/>
              </a:rPr>
              <a:t>    wait(10)</a:t>
            </a:r>
          </a:p>
          <a:p>
            <a:endParaRPr kumimoji="1" lang="en-US" altLang="ja-JP" sz="2000" dirty="0">
              <a:latin typeface="Consolas" panose="020B0609020204030204" pitchFamily="49" charset="0"/>
            </a:endParaRPr>
          </a:p>
          <a:p>
            <a:r>
              <a:rPr kumimoji="1" lang="en-US" altLang="ja-JP" sz="2000" dirty="0" err="1">
                <a:latin typeface="Consolas" panose="020B0609020204030204" pitchFamily="49" charset="0"/>
              </a:rPr>
              <a:t>brick.sound.beep</a:t>
            </a:r>
            <a:r>
              <a:rPr kumimoji="1" lang="en-US" altLang="ja-JP" sz="2000" dirty="0">
                <a:latin typeface="Consolas" panose="020B0609020204030204" pitchFamily="49" charset="0"/>
              </a:rPr>
              <a:t>()</a:t>
            </a:r>
          </a:p>
        </p:txBody>
      </p:sp>
      <p:sp>
        <p:nvSpPr>
          <p:cNvPr id="6" name="コンテンツ プレースホルダー 8">
            <a:extLst>
              <a:ext uri="{FF2B5EF4-FFF2-40B4-BE49-F238E27FC236}">
                <a16:creationId xmlns:a16="http://schemas.microsoft.com/office/drawing/2014/main" id="{EFB9009A-F4CB-4F89-AA52-8BD1274E44B2}"/>
              </a:ext>
            </a:extLst>
          </p:cNvPr>
          <p:cNvSpPr txBox="1">
            <a:spLocks/>
          </p:cNvSpPr>
          <p:nvPr/>
        </p:nvSpPr>
        <p:spPr>
          <a:xfrm>
            <a:off x="335360" y="1097622"/>
            <a:ext cx="5797153" cy="60942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8" name="コンテンツ プレースホルダー 8">
            <a:extLst>
              <a:ext uri="{FF2B5EF4-FFF2-40B4-BE49-F238E27FC236}">
                <a16:creationId xmlns:a16="http://schemas.microsoft.com/office/drawing/2014/main" id="{94FC0FFD-6147-4929-926C-179881E3F8DA}"/>
              </a:ext>
            </a:extLst>
          </p:cNvPr>
          <p:cNvSpPr txBox="1">
            <a:spLocks/>
          </p:cNvSpPr>
          <p:nvPr/>
        </p:nvSpPr>
        <p:spPr>
          <a:xfrm>
            <a:off x="6361133" y="1097622"/>
            <a:ext cx="5797153" cy="60942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ver.2</a:t>
            </a:r>
            <a:endParaRPr lang="ja-JP" altLang="en-US" sz="2800" dirty="0"/>
          </a:p>
        </p:txBody>
      </p:sp>
      <p:sp>
        <p:nvSpPr>
          <p:cNvPr id="9" name="正方形/長方形 8">
            <a:extLst>
              <a:ext uri="{FF2B5EF4-FFF2-40B4-BE49-F238E27FC236}">
                <a16:creationId xmlns:a16="http://schemas.microsoft.com/office/drawing/2014/main" id="{4FD4D055-EE64-43BC-AF14-1F30BCB37E59}"/>
              </a:ext>
            </a:extLst>
          </p:cNvPr>
          <p:cNvSpPr/>
          <p:nvPr/>
        </p:nvSpPr>
        <p:spPr>
          <a:xfrm>
            <a:off x="6382511" y="1768829"/>
            <a:ext cx="5570140" cy="3831871"/>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2000" dirty="0">
                <a:latin typeface="Consolas" panose="020B0609020204030204" pitchFamily="49" charset="0"/>
              </a:rPr>
              <a:t>#!/usr/bin/env </a:t>
            </a:r>
            <a:r>
              <a:rPr kumimoji="1" lang="en-US" altLang="ja-JP" sz="2000" dirty="0" err="1">
                <a:latin typeface="Consolas" panose="020B0609020204030204" pitchFamily="49" charset="0"/>
              </a:rPr>
              <a:t>pybricks-micropython</a:t>
            </a:r>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from common import *</a:t>
            </a:r>
          </a:p>
          <a:p>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ev3 = EV3Brick()</a:t>
            </a:r>
          </a:p>
          <a:p>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 </a:t>
            </a:r>
            <a:r>
              <a:rPr kumimoji="1" lang="ja-JP" altLang="en-US" sz="2000" dirty="0">
                <a:latin typeface="Consolas" panose="020B0609020204030204" pitchFamily="49" charset="0"/>
              </a:rPr>
              <a:t>ボタン入力待ち</a:t>
            </a:r>
          </a:p>
          <a:p>
            <a:r>
              <a:rPr kumimoji="1" lang="en-US" altLang="ja-JP" sz="2000" dirty="0">
                <a:latin typeface="Consolas" panose="020B0609020204030204" pitchFamily="49" charset="0"/>
              </a:rPr>
              <a:t>while not any(ev3.buttons.pressed()):</a:t>
            </a:r>
          </a:p>
          <a:p>
            <a:r>
              <a:rPr kumimoji="1" lang="en-US" altLang="ja-JP" sz="2000" dirty="0">
                <a:latin typeface="Consolas" panose="020B0609020204030204" pitchFamily="49" charset="0"/>
              </a:rPr>
              <a:t>    wait(10)</a:t>
            </a:r>
          </a:p>
          <a:p>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ev3.speaker.set_volume(100)</a:t>
            </a:r>
          </a:p>
          <a:p>
            <a:r>
              <a:rPr kumimoji="1" lang="en-US" altLang="ja-JP" sz="2000" dirty="0">
                <a:latin typeface="Consolas" panose="020B0609020204030204" pitchFamily="49" charset="0"/>
              </a:rPr>
              <a:t>ev3.speaker.beep()</a:t>
            </a:r>
          </a:p>
        </p:txBody>
      </p:sp>
    </p:spTree>
    <p:extLst>
      <p:ext uri="{BB962C8B-B14F-4D97-AF65-F5344CB8AC3E}">
        <p14:creationId xmlns:p14="http://schemas.microsoft.com/office/powerpoint/2010/main" val="14061648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a:extLst>
              <a:ext uri="{FF2B5EF4-FFF2-40B4-BE49-F238E27FC236}">
                <a16:creationId xmlns:a16="http://schemas.microsoft.com/office/drawing/2014/main" id="{8B749530-9F00-47A2-BE3C-04065A3BCEA8}"/>
              </a:ext>
            </a:extLst>
          </p:cNvPr>
          <p:cNvSpPr>
            <a:spLocks noGrp="1"/>
          </p:cNvSpPr>
          <p:nvPr>
            <p:ph idx="1"/>
          </p:nvPr>
        </p:nvSpPr>
        <p:spPr/>
        <p:txBody>
          <a:bodyPr>
            <a:normAutofit fontScale="85000" lnSpcReduction="20000"/>
          </a:bodyPr>
          <a:lstStyle/>
          <a:p>
            <a:r>
              <a:rPr lang="en-US" altLang="ja-JP" dirty="0"/>
              <a:t>7.2.1</a:t>
            </a:r>
            <a:r>
              <a:rPr lang="ja-JP" altLang="en-US" dirty="0"/>
              <a:t>　変数を使う</a:t>
            </a:r>
            <a:endParaRPr lang="en-US" altLang="ja-JP" dirty="0"/>
          </a:p>
          <a:p>
            <a:r>
              <a:rPr lang="ja-JP" altLang="en-US" dirty="0"/>
              <a:t>ブロック①：まず変数ブロックを用意し，</a:t>
            </a:r>
            <a:r>
              <a:rPr lang="en-US" altLang="ja-JP" dirty="0"/>
              <a:t>count </a:t>
            </a:r>
            <a:r>
              <a:rPr lang="ja-JP" altLang="en-US" dirty="0"/>
              <a:t>という数値の変数を作成しています．この変数</a:t>
            </a:r>
            <a:r>
              <a:rPr lang="en-US" altLang="ja-JP" dirty="0"/>
              <a:t>count </a:t>
            </a:r>
            <a:r>
              <a:rPr lang="ja-JP" altLang="en-US" dirty="0"/>
              <a:t>にタッチセンサーが押された回数を代入していきます．</a:t>
            </a:r>
          </a:p>
          <a:p>
            <a:r>
              <a:rPr lang="ja-JP" altLang="en-US" dirty="0"/>
              <a:t>ブロック②：ループブロックの中では，タッチセンサーが押して離された数を数えて，</a:t>
            </a:r>
            <a:r>
              <a:rPr lang="en-US" altLang="ja-JP" dirty="0"/>
              <a:t>3 </a:t>
            </a:r>
            <a:r>
              <a:rPr lang="ja-JP" altLang="en-US" dirty="0"/>
              <a:t>になればループを抜けるようにしています．</a:t>
            </a:r>
          </a:p>
          <a:p>
            <a:r>
              <a:rPr lang="ja-JP" altLang="en-US" dirty="0"/>
              <a:t>ブロック③④：タッチセンサーが押されるのを検出するためのループと，その後にタッチセンサーが離されるのを検出するループを作成しています．</a:t>
            </a:r>
          </a:p>
          <a:p>
            <a:r>
              <a:rPr lang="ja-JP" altLang="en-US" dirty="0"/>
              <a:t>ブロック⑤～⑦：変数 </a:t>
            </a:r>
            <a:r>
              <a:rPr lang="en-US" altLang="ja-JP" dirty="0"/>
              <a:t>count </a:t>
            </a:r>
            <a:r>
              <a:rPr lang="ja-JP" altLang="en-US" dirty="0"/>
              <a:t>の値を取り出して，</a:t>
            </a:r>
            <a:r>
              <a:rPr lang="en-US" altLang="ja-JP" dirty="0"/>
              <a:t>count+1 </a:t>
            </a:r>
            <a:r>
              <a:rPr lang="ja-JP" altLang="en-US" dirty="0"/>
              <a:t>した値を変数 </a:t>
            </a:r>
            <a:r>
              <a:rPr lang="en-US" altLang="ja-JP" dirty="0"/>
              <a:t>count </a:t>
            </a:r>
            <a:r>
              <a:rPr lang="ja-JP" altLang="en-US" dirty="0"/>
              <a:t>に代入しています．</a:t>
            </a:r>
          </a:p>
          <a:p>
            <a:r>
              <a:rPr lang="ja-JP" altLang="en-US" dirty="0"/>
              <a:t>ブロック⑧⑨：変数 </a:t>
            </a:r>
            <a:r>
              <a:rPr lang="en-US" altLang="ja-JP" dirty="0"/>
              <a:t>count </a:t>
            </a:r>
            <a:r>
              <a:rPr lang="ja-JP" altLang="en-US" dirty="0"/>
              <a:t>の値を取り出して，</a:t>
            </a:r>
            <a:r>
              <a:rPr lang="en-US" altLang="ja-JP" dirty="0"/>
              <a:t>count </a:t>
            </a:r>
            <a:r>
              <a:rPr lang="ja-JP" altLang="en-US" dirty="0"/>
              <a:t>の値が </a:t>
            </a:r>
            <a:r>
              <a:rPr lang="en-US" altLang="ja-JP" dirty="0"/>
              <a:t>3 </a:t>
            </a:r>
            <a:r>
              <a:rPr lang="ja-JP" altLang="en-US" dirty="0"/>
              <a:t>と等しいかをチェックして，真偽値を </a:t>
            </a:r>
            <a:r>
              <a:rPr lang="en-US" altLang="ja-JP" dirty="0"/>
              <a:t>2 </a:t>
            </a:r>
            <a:r>
              <a:rPr lang="ja-JP" altLang="en-US" dirty="0"/>
              <a:t>の条件式に渡しています．</a:t>
            </a:r>
          </a:p>
          <a:p>
            <a:r>
              <a:rPr lang="ja-JP" altLang="en-US" dirty="0"/>
              <a:t>ブロック⑩：②のループブロックを抜けたら，</a:t>
            </a:r>
            <a:r>
              <a:rPr lang="en-US" altLang="ja-JP" dirty="0"/>
              <a:t>0.5 </a:t>
            </a:r>
            <a:r>
              <a:rPr lang="ja-JP" altLang="en-US" dirty="0"/>
              <a:t>秒間だけドの音を鳴らしています．</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108</a:t>
            </a:fld>
            <a:endParaRPr lang="ja-JP" altLang="en-US" dirty="0"/>
          </a:p>
        </p:txBody>
      </p:sp>
      <p:sp>
        <p:nvSpPr>
          <p:cNvPr id="5" name="タイトル 4">
            <a:extLst>
              <a:ext uri="{FF2B5EF4-FFF2-40B4-BE49-F238E27FC236}">
                <a16:creationId xmlns:a16="http://schemas.microsoft.com/office/drawing/2014/main" id="{428B145B-E5FE-46F3-ABA7-221850988D1F}"/>
              </a:ext>
            </a:extLst>
          </p:cNvPr>
          <p:cNvSpPr>
            <a:spLocks noGrp="1"/>
          </p:cNvSpPr>
          <p:nvPr>
            <p:ph type="title"/>
          </p:nvPr>
        </p:nvSpPr>
        <p:spPr>
          <a:xfrm>
            <a:off x="96011" y="87036"/>
            <a:ext cx="12095990" cy="869475"/>
          </a:xfrm>
        </p:spPr>
        <p:txBody>
          <a:bodyPr>
            <a:noAutofit/>
          </a:bodyPr>
          <a:lstStyle/>
          <a:p>
            <a:r>
              <a:rPr lang="en-US" altLang="ja-JP" sz="3600" dirty="0"/>
              <a:t>7.2</a:t>
            </a:r>
            <a:r>
              <a:rPr lang="ja-JP" altLang="en-US" sz="3600" dirty="0"/>
              <a:t>　複雑な動作をプログラミングするためのテクニック</a:t>
            </a:r>
          </a:p>
        </p:txBody>
      </p:sp>
    </p:spTree>
    <p:extLst>
      <p:ext uri="{BB962C8B-B14F-4D97-AF65-F5344CB8AC3E}">
        <p14:creationId xmlns:p14="http://schemas.microsoft.com/office/powerpoint/2010/main" val="37287621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a:extLst>
              <a:ext uri="{FF2B5EF4-FFF2-40B4-BE49-F238E27FC236}">
                <a16:creationId xmlns:a16="http://schemas.microsoft.com/office/drawing/2014/main" id="{8B749530-9F00-47A2-BE3C-04065A3BCEA8}"/>
              </a:ext>
            </a:extLst>
          </p:cNvPr>
          <p:cNvSpPr>
            <a:spLocks noGrp="1"/>
          </p:cNvSpPr>
          <p:nvPr>
            <p:ph idx="1"/>
          </p:nvPr>
        </p:nvSpPr>
        <p:spPr/>
        <p:txBody>
          <a:bodyPr/>
          <a:lstStyle/>
          <a:p>
            <a:r>
              <a:rPr lang="en-US" altLang="ja-JP" dirty="0"/>
              <a:t>7.2.1</a:t>
            </a:r>
            <a:r>
              <a:rPr lang="ja-JP" altLang="en-US" dirty="0"/>
              <a:t>　変数を使う</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109</a:t>
            </a:fld>
            <a:endParaRPr lang="ja-JP" altLang="en-US" dirty="0"/>
          </a:p>
        </p:txBody>
      </p:sp>
      <p:sp>
        <p:nvSpPr>
          <p:cNvPr id="5" name="タイトル 4">
            <a:extLst>
              <a:ext uri="{FF2B5EF4-FFF2-40B4-BE49-F238E27FC236}">
                <a16:creationId xmlns:a16="http://schemas.microsoft.com/office/drawing/2014/main" id="{428B145B-E5FE-46F3-ABA7-221850988D1F}"/>
              </a:ext>
            </a:extLst>
          </p:cNvPr>
          <p:cNvSpPr>
            <a:spLocks noGrp="1"/>
          </p:cNvSpPr>
          <p:nvPr>
            <p:ph type="title"/>
          </p:nvPr>
        </p:nvSpPr>
        <p:spPr>
          <a:xfrm>
            <a:off x="96011" y="87036"/>
            <a:ext cx="12095990" cy="869475"/>
          </a:xfrm>
        </p:spPr>
        <p:txBody>
          <a:bodyPr>
            <a:noAutofit/>
          </a:bodyPr>
          <a:lstStyle/>
          <a:p>
            <a:r>
              <a:rPr lang="en-US" altLang="ja-JP" sz="3600" dirty="0"/>
              <a:t>7.2</a:t>
            </a:r>
            <a:r>
              <a:rPr lang="ja-JP" altLang="en-US" sz="3600" dirty="0"/>
              <a:t>　複雑な動作をプログラミングするためのテクニック</a:t>
            </a:r>
          </a:p>
        </p:txBody>
      </p:sp>
      <p:pic>
        <p:nvPicPr>
          <p:cNvPr id="10" name="図 9">
            <a:extLst>
              <a:ext uri="{FF2B5EF4-FFF2-40B4-BE49-F238E27FC236}">
                <a16:creationId xmlns:a16="http://schemas.microsoft.com/office/drawing/2014/main" id="{1A1FD4DB-A780-4D8D-A6AF-E81E449654EF}"/>
              </a:ext>
            </a:extLst>
          </p:cNvPr>
          <p:cNvPicPr>
            <a:picLocks noChangeAspect="1"/>
          </p:cNvPicPr>
          <p:nvPr/>
        </p:nvPicPr>
        <p:blipFill>
          <a:blip r:embed="rId2"/>
          <a:stretch>
            <a:fillRect/>
          </a:stretch>
        </p:blipFill>
        <p:spPr>
          <a:xfrm>
            <a:off x="1204230" y="1987308"/>
            <a:ext cx="9783540" cy="4248743"/>
          </a:xfrm>
          <a:prstGeom prst="rect">
            <a:avLst/>
          </a:prstGeom>
        </p:spPr>
      </p:pic>
    </p:spTree>
    <p:extLst>
      <p:ext uri="{BB962C8B-B14F-4D97-AF65-F5344CB8AC3E}">
        <p14:creationId xmlns:p14="http://schemas.microsoft.com/office/powerpoint/2010/main" val="2066298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コンテンツ プレースホルダー 4">
            <a:extLst>
              <a:ext uri="{FF2B5EF4-FFF2-40B4-BE49-F238E27FC236}">
                <a16:creationId xmlns:a16="http://schemas.microsoft.com/office/drawing/2014/main" id="{FB1C31AA-1133-4629-8430-B08A590C3674}"/>
              </a:ext>
            </a:extLst>
          </p:cNvPr>
          <p:cNvGraphicFramePr>
            <a:graphicFrameLocks noGrp="1"/>
          </p:cNvGraphicFramePr>
          <p:nvPr>
            <p:ph idx="1"/>
            <p:extLst>
              <p:ext uri="{D42A27DB-BD31-4B8C-83A1-F6EECF244321}">
                <p14:modId xmlns:p14="http://schemas.microsoft.com/office/powerpoint/2010/main" val="1495302468"/>
              </p:ext>
            </p:extLst>
          </p:nvPr>
        </p:nvGraphicFramePr>
        <p:xfrm>
          <a:off x="496887" y="430804"/>
          <a:ext cx="11198225" cy="6066335"/>
        </p:xfrm>
        <a:graphic>
          <a:graphicData uri="http://schemas.openxmlformats.org/drawingml/2006/table">
            <a:tbl>
              <a:tblPr/>
              <a:tblGrid>
                <a:gridCol w="2257425">
                  <a:extLst>
                    <a:ext uri="{9D8B030D-6E8A-4147-A177-3AD203B41FA5}">
                      <a16:colId xmlns:a16="http://schemas.microsoft.com/office/drawing/2014/main" val="4283610463"/>
                    </a:ext>
                  </a:extLst>
                </a:gridCol>
                <a:gridCol w="3781391">
                  <a:extLst>
                    <a:ext uri="{9D8B030D-6E8A-4147-A177-3AD203B41FA5}">
                      <a16:colId xmlns:a16="http://schemas.microsoft.com/office/drawing/2014/main" val="1492174993"/>
                    </a:ext>
                  </a:extLst>
                </a:gridCol>
                <a:gridCol w="5159409">
                  <a:extLst>
                    <a:ext uri="{9D8B030D-6E8A-4147-A177-3AD203B41FA5}">
                      <a16:colId xmlns:a16="http://schemas.microsoft.com/office/drawing/2014/main" val="315888477"/>
                    </a:ext>
                  </a:extLst>
                </a:gridCol>
              </a:tblGrid>
              <a:tr h="412715">
                <a:tc>
                  <a:txBody>
                    <a:bodyPr/>
                    <a:lstStyle/>
                    <a:p>
                      <a:pPr fontAlgn="ctr"/>
                      <a:r>
                        <a:rPr lang="en-US" sz="2000" b="1">
                          <a:effectLst/>
                        </a:rPr>
                        <a:t>Action</a:t>
                      </a:r>
                      <a:endParaRPr lang="en-US" sz="200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a:noFill/>
                    </a:lnT>
                    <a:lnB w="9525" cap="flat" cmpd="sng" algn="ctr">
                      <a:solidFill>
                        <a:srgbClr val="E1E4E5"/>
                      </a:solidFill>
                      <a:prstDash val="solid"/>
                      <a:round/>
                      <a:headEnd type="none" w="med" len="med"/>
                      <a:tailEnd type="none" w="med" len="med"/>
                    </a:lnB>
                    <a:solidFill>
                      <a:schemeClr val="bg1">
                        <a:lumMod val="75000"/>
                      </a:schemeClr>
                    </a:solidFill>
                  </a:tcPr>
                </a:tc>
                <a:tc>
                  <a:txBody>
                    <a:bodyPr/>
                    <a:lstStyle/>
                    <a:p>
                      <a:pPr fontAlgn="ctr"/>
                      <a:r>
                        <a:rPr lang="en-US" sz="2000" b="1" dirty="0" err="1">
                          <a:effectLst/>
                        </a:rPr>
                        <a:t>v1.0</a:t>
                      </a:r>
                      <a:endParaRPr lang="en-US" sz="2000" dirty="0">
                        <a:effectLst/>
                      </a:endParaRP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a:noFill/>
                    </a:lnT>
                    <a:lnB w="9525" cap="flat" cmpd="sng" algn="ctr">
                      <a:solidFill>
                        <a:srgbClr val="E1E4E5"/>
                      </a:solidFill>
                      <a:prstDash val="solid"/>
                      <a:round/>
                      <a:headEnd type="none" w="med" len="med"/>
                      <a:tailEnd type="none" w="med" len="med"/>
                    </a:lnB>
                    <a:solidFill>
                      <a:schemeClr val="bg1">
                        <a:lumMod val="75000"/>
                      </a:schemeClr>
                    </a:solidFill>
                  </a:tcPr>
                </a:tc>
                <a:tc>
                  <a:txBody>
                    <a:bodyPr/>
                    <a:lstStyle/>
                    <a:p>
                      <a:pPr fontAlgn="ctr"/>
                      <a:r>
                        <a:rPr lang="en-US" sz="2000" b="1" dirty="0" err="1">
                          <a:effectLst/>
                        </a:rPr>
                        <a:t>v2.0</a:t>
                      </a:r>
                      <a:endParaRPr lang="en-US" sz="2000" dirty="0">
                        <a:effectLst/>
                      </a:endParaRPr>
                    </a:p>
                  </a:txBody>
                  <a:tcPr marL="69607" marR="69607" marT="34804" marB="34804" anchor="ctr">
                    <a:lnL w="9525" cap="flat" cmpd="sng" algn="ctr">
                      <a:solidFill>
                        <a:srgbClr val="E1E4E5"/>
                      </a:solidFill>
                      <a:prstDash val="solid"/>
                      <a:round/>
                      <a:headEnd type="none" w="med" len="med"/>
                      <a:tailEnd type="none" w="med" len="med"/>
                    </a:lnL>
                    <a:lnR>
                      <a:noFill/>
                    </a:lnR>
                    <a:lnT>
                      <a:noFill/>
                    </a:lnT>
                    <a:lnB w="9525" cap="flat" cmpd="sng" algn="ctr">
                      <a:solidFill>
                        <a:srgbClr val="E1E4E5"/>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4283863"/>
                  </a:ext>
                </a:extLst>
              </a:tr>
              <a:tr h="748701">
                <a:tc>
                  <a:txBody>
                    <a:bodyPr/>
                    <a:lstStyle/>
                    <a:p>
                      <a:pPr fontAlgn="ctr"/>
                      <a:r>
                        <a:rPr lang="en-US" altLang="ja-JP" sz="2000" dirty="0">
                          <a:effectLst/>
                        </a:rPr>
                        <a:t>EV3</a:t>
                      </a:r>
                      <a:r>
                        <a:rPr lang="ja-JP" altLang="en-US" sz="2000" dirty="0">
                          <a:effectLst/>
                        </a:rPr>
                        <a:t>を初期化する</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2000" b="1">
                          <a:solidFill>
                            <a:srgbClr val="007020"/>
                          </a:solidFill>
                          <a:effectLst/>
                          <a:latin typeface="Consolas" panose="020B0609020204030204" pitchFamily="49" charset="0"/>
                        </a:rPr>
                        <a:t>from</a:t>
                      </a:r>
                      <a:r>
                        <a:rPr lang="en-US" sz="2000">
                          <a:effectLst/>
                          <a:latin typeface="Consolas" panose="020B0609020204030204" pitchFamily="49" charset="0"/>
                        </a:rPr>
                        <a:t> </a:t>
                      </a:r>
                      <a:r>
                        <a:rPr lang="en-US" sz="2000" b="1">
                          <a:solidFill>
                            <a:srgbClr val="0E84B5"/>
                          </a:solidFill>
                          <a:effectLst/>
                          <a:latin typeface="Consolas" panose="020B0609020204030204" pitchFamily="49" charset="0"/>
                        </a:rPr>
                        <a:t>pybricks</a:t>
                      </a:r>
                      <a:r>
                        <a:rPr lang="en-US" sz="2000">
                          <a:effectLst/>
                          <a:latin typeface="Consolas" panose="020B0609020204030204" pitchFamily="49" charset="0"/>
                        </a:rPr>
                        <a:t> </a:t>
                      </a:r>
                      <a:r>
                        <a:rPr lang="en-US" sz="2000" b="1">
                          <a:solidFill>
                            <a:srgbClr val="007020"/>
                          </a:solidFill>
                          <a:effectLst/>
                          <a:latin typeface="Consolas" panose="020B0609020204030204" pitchFamily="49" charset="0"/>
                        </a:rPr>
                        <a:t>import</a:t>
                      </a:r>
                      <a:r>
                        <a:rPr lang="en-US" sz="2000">
                          <a:effectLst/>
                          <a:latin typeface="Consolas" panose="020B0609020204030204" pitchFamily="49" charset="0"/>
                        </a:rPr>
                        <a:t> ev3brick </a:t>
                      </a:r>
                      <a:r>
                        <a:rPr lang="en-US" sz="2000" b="1">
                          <a:solidFill>
                            <a:srgbClr val="007020"/>
                          </a:solidFill>
                          <a:effectLst/>
                          <a:latin typeface="Consolas" panose="020B0609020204030204" pitchFamily="49" charset="0"/>
                        </a:rPr>
                        <a:t>as</a:t>
                      </a:r>
                      <a:r>
                        <a:rPr lang="en-US" sz="2000">
                          <a:effectLst/>
                          <a:latin typeface="Consolas" panose="020B0609020204030204" pitchFamily="49" charset="0"/>
                        </a:rPr>
                        <a:t> brick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2000" b="1" dirty="0">
                          <a:solidFill>
                            <a:srgbClr val="007020"/>
                          </a:solidFill>
                          <a:effectLst/>
                          <a:latin typeface="Consolas" panose="020B0609020204030204" pitchFamily="49" charset="0"/>
                        </a:rPr>
                        <a:t>from</a:t>
                      </a:r>
                      <a:r>
                        <a:rPr lang="en-US" sz="2000" dirty="0">
                          <a:effectLst/>
                          <a:latin typeface="Consolas" panose="020B0609020204030204" pitchFamily="49" charset="0"/>
                        </a:rPr>
                        <a:t> </a:t>
                      </a:r>
                      <a:r>
                        <a:rPr lang="en-US" sz="2000" b="1" dirty="0" err="1">
                          <a:solidFill>
                            <a:srgbClr val="0E84B5"/>
                          </a:solidFill>
                          <a:effectLst/>
                          <a:latin typeface="Consolas" panose="020B0609020204030204" pitchFamily="49" charset="0"/>
                        </a:rPr>
                        <a:t>pybricks.hubs</a:t>
                      </a:r>
                      <a:r>
                        <a:rPr lang="en-US" sz="2000" dirty="0">
                          <a:effectLst/>
                          <a:latin typeface="Consolas" panose="020B0609020204030204" pitchFamily="49" charset="0"/>
                        </a:rPr>
                        <a:t> </a:t>
                      </a:r>
                      <a:r>
                        <a:rPr lang="en-US" sz="2000" b="1" dirty="0">
                          <a:solidFill>
                            <a:srgbClr val="007020"/>
                          </a:solidFill>
                          <a:effectLst/>
                          <a:latin typeface="Consolas" panose="020B0609020204030204" pitchFamily="49" charset="0"/>
                        </a:rPr>
                        <a:t>import</a:t>
                      </a:r>
                      <a:r>
                        <a:rPr lang="en-US" sz="2000" dirty="0">
                          <a:effectLst/>
                          <a:latin typeface="Consolas" panose="020B0609020204030204" pitchFamily="49" charset="0"/>
                        </a:rPr>
                        <a:t> EV3Brick </a:t>
                      </a:r>
                      <a:br>
                        <a:rPr lang="en-US" sz="2000" dirty="0">
                          <a:effectLst/>
                          <a:latin typeface="Consolas" panose="020B0609020204030204" pitchFamily="49" charset="0"/>
                        </a:rPr>
                      </a:br>
                      <a:r>
                        <a:rPr lang="en-US" sz="2000" dirty="0">
                          <a:effectLst/>
                          <a:latin typeface="Consolas" panose="020B0609020204030204" pitchFamily="49" charset="0"/>
                        </a:rPr>
                        <a:t>ev3 </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 EV3Brick()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442588255"/>
                  </a:ext>
                </a:extLst>
              </a:tr>
              <a:tr h="412715">
                <a:tc>
                  <a:txBody>
                    <a:bodyPr/>
                    <a:lstStyle/>
                    <a:p>
                      <a:pPr fontAlgn="ctr"/>
                      <a:r>
                        <a:rPr lang="en-US" altLang="ja-JP" sz="2000" dirty="0">
                          <a:effectLst/>
                        </a:rPr>
                        <a:t>LED</a:t>
                      </a:r>
                      <a:r>
                        <a:rPr lang="ja-JP" altLang="en-US" sz="2000" dirty="0">
                          <a:effectLst/>
                        </a:rPr>
                        <a:t>を点ける</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a:effectLst/>
                          <a:latin typeface="Consolas" panose="020B0609020204030204" pitchFamily="49" charset="0"/>
                        </a:rPr>
                        <a:t>brick</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light(Color</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RED)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a:effectLst/>
                          <a:latin typeface="Consolas" panose="020B0609020204030204" pitchFamily="49" charset="0"/>
                        </a:rPr>
                        <a:t>ev3</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light</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on(Color</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RED)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4124590324"/>
                  </a:ext>
                </a:extLst>
              </a:tr>
              <a:tr h="412715">
                <a:tc>
                  <a:txBody>
                    <a:bodyPr/>
                    <a:lstStyle/>
                    <a:p>
                      <a:pPr fontAlgn="ctr"/>
                      <a:r>
                        <a:rPr lang="en-US" altLang="ja-JP" sz="2000" dirty="0">
                          <a:effectLst/>
                        </a:rPr>
                        <a:t>LED</a:t>
                      </a:r>
                      <a:r>
                        <a:rPr lang="ja-JP" altLang="en-US" sz="2000" dirty="0">
                          <a:effectLst/>
                        </a:rPr>
                        <a:t>を消す</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2000">
                          <a:effectLst/>
                          <a:latin typeface="Consolas" panose="020B0609020204030204" pitchFamily="49" charset="0"/>
                        </a:rPr>
                        <a:t>brick</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light(</a:t>
                      </a:r>
                      <a:r>
                        <a:rPr lang="en-US" sz="2000" b="1">
                          <a:solidFill>
                            <a:srgbClr val="007020"/>
                          </a:solidFill>
                          <a:effectLst/>
                          <a:latin typeface="Consolas" panose="020B0609020204030204" pitchFamily="49" charset="0"/>
                        </a:rPr>
                        <a:t>None</a:t>
                      </a:r>
                      <a:r>
                        <a:rPr lang="en-US" sz="200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2000" dirty="0">
                          <a:effectLst/>
                          <a:latin typeface="Consolas" panose="020B0609020204030204" pitchFamily="49" charset="0"/>
                        </a:rPr>
                        <a:t>ev3</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light</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off()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2755888709"/>
                  </a:ext>
                </a:extLst>
              </a:tr>
              <a:tr h="1420671">
                <a:tc>
                  <a:txBody>
                    <a:bodyPr/>
                    <a:lstStyle/>
                    <a:p>
                      <a:pPr fontAlgn="ctr"/>
                      <a:r>
                        <a:rPr lang="ja-JP" altLang="en-US" sz="2000" dirty="0">
                          <a:effectLst/>
                        </a:rPr>
                        <a:t>ボタンの状態を確認する</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b="1" dirty="0">
                          <a:solidFill>
                            <a:srgbClr val="007020"/>
                          </a:solidFill>
                          <a:effectLst/>
                          <a:latin typeface="Consolas" panose="020B0609020204030204" pitchFamily="49" charset="0"/>
                        </a:rPr>
                        <a:t>if</a:t>
                      </a:r>
                      <a:r>
                        <a:rPr lang="en-US" sz="2000" dirty="0">
                          <a:effectLst/>
                          <a:latin typeface="Consolas" panose="020B0609020204030204" pitchFamily="49" charset="0"/>
                        </a:rPr>
                        <a:t> </a:t>
                      </a:r>
                      <a:r>
                        <a:rPr lang="en-US" sz="2000" dirty="0" err="1">
                          <a:effectLst/>
                          <a:latin typeface="Consolas" panose="020B0609020204030204" pitchFamily="49" charset="0"/>
                        </a:rPr>
                        <a:t>Button</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LEFT</a:t>
                      </a:r>
                      <a:r>
                        <a:rPr lang="en-US" sz="2000" dirty="0">
                          <a:effectLst/>
                          <a:latin typeface="Consolas" panose="020B0609020204030204" pitchFamily="49" charset="0"/>
                        </a:rPr>
                        <a:t> </a:t>
                      </a:r>
                      <a:r>
                        <a:rPr lang="en-US" sz="2000" b="1" dirty="0">
                          <a:solidFill>
                            <a:srgbClr val="007020"/>
                          </a:solidFill>
                          <a:effectLst/>
                          <a:latin typeface="Consolas" panose="020B0609020204030204" pitchFamily="49" charset="0"/>
                        </a:rPr>
                        <a:t>in</a:t>
                      </a:r>
                      <a:r>
                        <a:rPr lang="en-US" sz="2000" dirty="0">
                          <a:effectLst/>
                          <a:latin typeface="Consolas" panose="020B0609020204030204" pitchFamily="49" charset="0"/>
                        </a:rPr>
                        <a:t> </a:t>
                      </a:r>
                      <a:r>
                        <a:rPr lang="en-US" sz="2000" dirty="0" err="1">
                          <a:effectLst/>
                          <a:latin typeface="Consolas" panose="020B0609020204030204" pitchFamily="49" charset="0"/>
                        </a:rPr>
                        <a:t>brick</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buttons</a:t>
                      </a:r>
                      <a:r>
                        <a:rPr lang="en-US" sz="2000" dirty="0">
                          <a:effectLst/>
                          <a:latin typeface="Consolas" panose="020B0609020204030204" pitchFamily="49" charset="0"/>
                        </a:rPr>
                        <a:t>(): </a:t>
                      </a:r>
                    </a:p>
                    <a:p>
                      <a:pPr fontAlgn="ctr"/>
                      <a:r>
                        <a:rPr lang="en-US" sz="2000" dirty="0">
                          <a:solidFill>
                            <a:srgbClr val="007020"/>
                          </a:solidFill>
                          <a:effectLst/>
                          <a:latin typeface="Consolas" panose="020B0609020204030204" pitchFamily="49" charset="0"/>
                        </a:rPr>
                        <a:t>    print</a:t>
                      </a:r>
                      <a:r>
                        <a:rPr lang="en-US" sz="2000" dirty="0">
                          <a:effectLst/>
                          <a:latin typeface="Consolas" panose="020B0609020204030204" pitchFamily="49" charset="0"/>
                        </a:rPr>
                        <a:t>(</a:t>
                      </a:r>
                      <a:r>
                        <a:rPr lang="en-US" sz="2000" dirty="0">
                          <a:solidFill>
                            <a:srgbClr val="4070A0"/>
                          </a:solidFill>
                          <a:effectLst/>
                          <a:latin typeface="Consolas" panose="020B0609020204030204" pitchFamily="49" charset="0"/>
                        </a:rPr>
                        <a:t>"Left is pressed."</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b="1" dirty="0">
                          <a:solidFill>
                            <a:srgbClr val="007020"/>
                          </a:solidFill>
                          <a:effectLst/>
                          <a:latin typeface="Consolas" panose="020B0609020204030204" pitchFamily="49" charset="0"/>
                        </a:rPr>
                        <a:t>if</a:t>
                      </a:r>
                      <a:r>
                        <a:rPr lang="en-US" sz="2000" dirty="0">
                          <a:effectLst/>
                          <a:latin typeface="Consolas" panose="020B0609020204030204" pitchFamily="49" charset="0"/>
                        </a:rPr>
                        <a:t> </a:t>
                      </a:r>
                      <a:r>
                        <a:rPr lang="en-US" sz="2000" dirty="0" err="1">
                          <a:effectLst/>
                          <a:latin typeface="Consolas" panose="020B0609020204030204" pitchFamily="49" charset="0"/>
                        </a:rPr>
                        <a:t>Button</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LEFT</a:t>
                      </a:r>
                      <a:r>
                        <a:rPr lang="en-US" sz="2000" dirty="0">
                          <a:effectLst/>
                          <a:latin typeface="Consolas" panose="020B0609020204030204" pitchFamily="49" charset="0"/>
                        </a:rPr>
                        <a:t> </a:t>
                      </a:r>
                      <a:r>
                        <a:rPr lang="en-US" sz="2000" b="1" dirty="0">
                          <a:solidFill>
                            <a:srgbClr val="007020"/>
                          </a:solidFill>
                          <a:effectLst/>
                          <a:latin typeface="Consolas" panose="020B0609020204030204" pitchFamily="49" charset="0"/>
                        </a:rPr>
                        <a:t>in</a:t>
                      </a:r>
                      <a:r>
                        <a:rPr lang="en-US" sz="2000" dirty="0">
                          <a:effectLst/>
                          <a:latin typeface="Consolas" panose="020B0609020204030204" pitchFamily="49" charset="0"/>
                        </a:rPr>
                        <a:t> ev3</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buttons</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pressed(): </a:t>
                      </a:r>
                    </a:p>
                    <a:p>
                      <a:pPr fontAlgn="ctr"/>
                      <a:r>
                        <a:rPr lang="en-US" sz="2000" dirty="0">
                          <a:solidFill>
                            <a:srgbClr val="007020"/>
                          </a:solidFill>
                          <a:effectLst/>
                          <a:latin typeface="Consolas" panose="020B0609020204030204" pitchFamily="49" charset="0"/>
                        </a:rPr>
                        <a:t>    print</a:t>
                      </a:r>
                      <a:r>
                        <a:rPr lang="en-US" sz="2000" dirty="0">
                          <a:effectLst/>
                          <a:latin typeface="Consolas" panose="020B0609020204030204" pitchFamily="49" charset="0"/>
                        </a:rPr>
                        <a:t>(</a:t>
                      </a:r>
                      <a:r>
                        <a:rPr lang="en-US" sz="2000" dirty="0">
                          <a:solidFill>
                            <a:srgbClr val="4070A0"/>
                          </a:solidFill>
                          <a:effectLst/>
                          <a:latin typeface="Consolas" panose="020B0609020204030204" pitchFamily="49" charset="0"/>
                        </a:rPr>
                        <a:t>"Left is pressed."</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073723875"/>
                  </a:ext>
                </a:extLst>
              </a:tr>
              <a:tr h="412715">
                <a:tc>
                  <a:txBody>
                    <a:bodyPr/>
                    <a:lstStyle/>
                    <a:p>
                      <a:pPr fontAlgn="ctr"/>
                      <a:r>
                        <a:rPr lang="ja-JP" altLang="en-US" sz="2000" dirty="0">
                          <a:effectLst/>
                        </a:rPr>
                        <a:t>ビープ音を鳴らす</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2000">
                          <a:effectLst/>
                          <a:latin typeface="Consolas" panose="020B0609020204030204" pitchFamily="49" charset="0"/>
                        </a:rPr>
                        <a:t>brick</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sound</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beep()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2000">
                          <a:effectLst/>
                          <a:latin typeface="Consolas" panose="020B0609020204030204" pitchFamily="49" charset="0"/>
                        </a:rPr>
                        <a:t>ev3</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speaker</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beep()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1308494319"/>
                  </a:ext>
                </a:extLst>
              </a:tr>
              <a:tr h="748701">
                <a:tc>
                  <a:txBody>
                    <a:bodyPr/>
                    <a:lstStyle/>
                    <a:p>
                      <a:pPr fontAlgn="ctr"/>
                      <a:r>
                        <a:rPr lang="ja-JP" altLang="en-US" sz="2000" dirty="0">
                          <a:effectLst/>
                        </a:rPr>
                        <a:t>音楽ファイルを再生する</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dirty="0" err="1">
                          <a:effectLst/>
                          <a:latin typeface="Consolas" panose="020B0609020204030204" pitchFamily="49" charset="0"/>
                        </a:rPr>
                        <a:t>brick</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sound</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file</a:t>
                      </a:r>
                      <a:r>
                        <a:rPr lang="en-US" sz="2000" dirty="0">
                          <a:effectLst/>
                          <a:latin typeface="Consolas" panose="020B0609020204030204" pitchFamily="49" charset="0"/>
                        </a:rPr>
                        <a:t>(</a:t>
                      </a:r>
                      <a:r>
                        <a:rPr lang="en-US" sz="2000" dirty="0" err="1">
                          <a:effectLst/>
                          <a:latin typeface="Consolas" panose="020B0609020204030204" pitchFamily="49" charset="0"/>
                        </a:rPr>
                        <a:t>SoundFile</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HELLO</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a:effectLst/>
                          <a:latin typeface="Consolas" panose="020B0609020204030204" pitchFamily="49" charset="0"/>
                        </a:rPr>
                        <a:t>ev3</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speaker</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play_file(SoundFile</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HELLO)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596617981"/>
                  </a:ext>
                </a:extLst>
              </a:tr>
              <a:tr h="748701">
                <a:tc>
                  <a:txBody>
                    <a:bodyPr/>
                    <a:lstStyle/>
                    <a:p>
                      <a:pPr fontAlgn="ctr"/>
                      <a:r>
                        <a:rPr lang="ja-JP" altLang="en-US" sz="2000" dirty="0">
                          <a:effectLst/>
                        </a:rPr>
                        <a:t>テキストを発声する</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ja-JP" altLang="en-US" sz="2000">
                          <a:effectLst/>
                        </a:rPr>
                        <a:t>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2000">
                          <a:effectLst/>
                          <a:latin typeface="Consolas" panose="020B0609020204030204" pitchFamily="49" charset="0"/>
                        </a:rPr>
                        <a:t>ev3</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speaker</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say(</a:t>
                      </a:r>
                      <a:r>
                        <a:rPr lang="en-US" sz="2000">
                          <a:solidFill>
                            <a:srgbClr val="4070A0"/>
                          </a:solidFill>
                          <a:effectLst/>
                          <a:latin typeface="Consolas" panose="020B0609020204030204" pitchFamily="49" charset="0"/>
                        </a:rPr>
                        <a:t>"I can say anything!"</a:t>
                      </a:r>
                      <a:r>
                        <a:rPr lang="en-US" sz="200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3769848156"/>
                  </a:ext>
                </a:extLst>
              </a:tr>
              <a:tr h="748701">
                <a:tc>
                  <a:txBody>
                    <a:bodyPr/>
                    <a:lstStyle/>
                    <a:p>
                      <a:pPr fontAlgn="ctr"/>
                      <a:r>
                        <a:rPr lang="ja-JP" altLang="en-US" sz="2000" dirty="0">
                          <a:effectLst/>
                        </a:rPr>
                        <a:t>音階を鳴らす</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ja-JP" altLang="en-US" sz="2000" dirty="0">
                          <a:effectLst/>
                        </a:rPr>
                        <a:t>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dirty="0">
                          <a:effectLst/>
                          <a:latin typeface="Consolas" panose="020B0609020204030204" pitchFamily="49" charset="0"/>
                        </a:rPr>
                        <a:t>ev3</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speaker</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play_notes([</a:t>
                      </a:r>
                      <a:r>
                        <a:rPr lang="en-US" sz="2000" dirty="0">
                          <a:solidFill>
                            <a:srgbClr val="4070A0"/>
                          </a:solidFill>
                          <a:effectLst/>
                          <a:latin typeface="Consolas" panose="020B0609020204030204" pitchFamily="49" charset="0"/>
                        </a:rPr>
                        <a:t>'C4/4'</a:t>
                      </a:r>
                      <a:r>
                        <a:rPr lang="en-US" sz="2000" dirty="0">
                          <a:effectLst/>
                          <a:latin typeface="Consolas" panose="020B0609020204030204" pitchFamily="49" charset="0"/>
                        </a:rPr>
                        <a:t>, </a:t>
                      </a:r>
                      <a:r>
                        <a:rPr lang="en-US" sz="2000" dirty="0">
                          <a:solidFill>
                            <a:srgbClr val="4070A0"/>
                          </a:solidFill>
                          <a:effectLst/>
                          <a:latin typeface="Consolas" panose="020B0609020204030204" pitchFamily="49" charset="0"/>
                        </a:rPr>
                        <a:t>'G4/4'</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4245169094"/>
                  </a:ext>
                </a:extLst>
              </a:tr>
            </a:tbl>
          </a:graphicData>
        </a:graphic>
      </p:graphicFrame>
      <p:sp>
        <p:nvSpPr>
          <p:cNvPr id="3" name="スライド番号プレースホルダー 2">
            <a:extLst>
              <a:ext uri="{FF2B5EF4-FFF2-40B4-BE49-F238E27FC236}">
                <a16:creationId xmlns:a16="http://schemas.microsoft.com/office/drawing/2014/main" id="{CC75C47D-9B78-44A0-AE67-4735E04D0CE3}"/>
              </a:ext>
            </a:extLst>
          </p:cNvPr>
          <p:cNvSpPr>
            <a:spLocks noGrp="1"/>
          </p:cNvSpPr>
          <p:nvPr>
            <p:ph type="sldNum" sz="quarter" idx="12"/>
          </p:nvPr>
        </p:nvSpPr>
        <p:spPr/>
        <p:txBody>
          <a:bodyPr/>
          <a:lstStyle/>
          <a:p>
            <a:fld id="{13AB05CA-B2B8-0B46-A3D3-7CDE1DE4FAD6}" type="slidenum">
              <a:rPr lang="ja-JP" altLang="en-US" smtClean="0"/>
              <a:pPr/>
              <a:t>11</a:t>
            </a:fld>
            <a:endParaRPr lang="ja-JP" altLang="en-US" dirty="0"/>
          </a:p>
        </p:txBody>
      </p:sp>
    </p:spTree>
    <p:extLst>
      <p:ext uri="{BB962C8B-B14F-4D97-AF65-F5344CB8AC3E}">
        <p14:creationId xmlns:p14="http://schemas.microsoft.com/office/powerpoint/2010/main" val="3079784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a:extLst>
              <a:ext uri="{FF2B5EF4-FFF2-40B4-BE49-F238E27FC236}">
                <a16:creationId xmlns:a16="http://schemas.microsoft.com/office/drawing/2014/main" id="{8B749530-9F00-47A2-BE3C-04065A3BCEA8}"/>
              </a:ext>
            </a:extLst>
          </p:cNvPr>
          <p:cNvSpPr>
            <a:spLocks noGrp="1"/>
          </p:cNvSpPr>
          <p:nvPr>
            <p:ph idx="1"/>
          </p:nvPr>
        </p:nvSpPr>
        <p:spPr>
          <a:xfrm>
            <a:off x="335360" y="1100889"/>
            <a:ext cx="11617291" cy="1233819"/>
          </a:xfrm>
        </p:spPr>
        <p:txBody>
          <a:bodyPr/>
          <a:lstStyle/>
          <a:p>
            <a:r>
              <a:rPr lang="en-US" altLang="ja-JP" dirty="0"/>
              <a:t>7.2.1</a:t>
            </a:r>
            <a:r>
              <a:rPr lang="ja-JP" altLang="en-US" dirty="0"/>
              <a:t>　変数を使う</a:t>
            </a:r>
            <a:endParaRPr lang="en-US" altLang="ja-JP" dirty="0"/>
          </a:p>
          <a:p>
            <a:r>
              <a:rPr lang="en-US" altLang="ja-JP" dirty="0"/>
              <a:t>EV3 Classroom</a:t>
            </a:r>
            <a:r>
              <a:rPr lang="ja-JP" altLang="en-US" dirty="0"/>
              <a:t>のプログラム</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110</a:t>
            </a:fld>
            <a:endParaRPr lang="ja-JP" altLang="en-US" dirty="0"/>
          </a:p>
        </p:txBody>
      </p:sp>
      <p:sp>
        <p:nvSpPr>
          <p:cNvPr id="5" name="タイトル 4">
            <a:extLst>
              <a:ext uri="{FF2B5EF4-FFF2-40B4-BE49-F238E27FC236}">
                <a16:creationId xmlns:a16="http://schemas.microsoft.com/office/drawing/2014/main" id="{428B145B-E5FE-46F3-ABA7-221850988D1F}"/>
              </a:ext>
            </a:extLst>
          </p:cNvPr>
          <p:cNvSpPr>
            <a:spLocks noGrp="1"/>
          </p:cNvSpPr>
          <p:nvPr>
            <p:ph type="title"/>
          </p:nvPr>
        </p:nvSpPr>
        <p:spPr>
          <a:xfrm>
            <a:off x="96011" y="87036"/>
            <a:ext cx="12095990" cy="869475"/>
          </a:xfrm>
        </p:spPr>
        <p:txBody>
          <a:bodyPr>
            <a:noAutofit/>
          </a:bodyPr>
          <a:lstStyle/>
          <a:p>
            <a:r>
              <a:rPr lang="en-US" altLang="ja-JP" sz="3600" dirty="0"/>
              <a:t>7.2</a:t>
            </a:r>
            <a:r>
              <a:rPr lang="ja-JP" altLang="en-US" sz="3600" dirty="0"/>
              <a:t>　複雑な動作をプログラミングするためのテクニック</a:t>
            </a:r>
          </a:p>
        </p:txBody>
      </p:sp>
      <p:pic>
        <p:nvPicPr>
          <p:cNvPr id="6" name="図 5">
            <a:extLst>
              <a:ext uri="{FF2B5EF4-FFF2-40B4-BE49-F238E27FC236}">
                <a16:creationId xmlns:a16="http://schemas.microsoft.com/office/drawing/2014/main" id="{7F355E52-93DA-4249-A4E9-DA97AB923090}"/>
              </a:ext>
            </a:extLst>
          </p:cNvPr>
          <p:cNvPicPr>
            <a:picLocks noChangeAspect="1"/>
          </p:cNvPicPr>
          <p:nvPr/>
        </p:nvPicPr>
        <p:blipFill>
          <a:blip r:embed="rId2"/>
          <a:stretch>
            <a:fillRect/>
          </a:stretch>
        </p:blipFill>
        <p:spPr>
          <a:xfrm>
            <a:off x="2389060" y="2328135"/>
            <a:ext cx="2870375" cy="4327308"/>
          </a:xfrm>
          <a:prstGeom prst="rect">
            <a:avLst/>
          </a:prstGeom>
        </p:spPr>
      </p:pic>
      <p:sp>
        <p:nvSpPr>
          <p:cNvPr id="9" name="吹き出し: 線 8">
            <a:extLst>
              <a:ext uri="{FF2B5EF4-FFF2-40B4-BE49-F238E27FC236}">
                <a16:creationId xmlns:a16="http://schemas.microsoft.com/office/drawing/2014/main" id="{66FAFFA6-226E-4649-AD8D-C5CDAA385623}"/>
              </a:ext>
            </a:extLst>
          </p:cNvPr>
          <p:cNvSpPr/>
          <p:nvPr/>
        </p:nvSpPr>
        <p:spPr>
          <a:xfrm>
            <a:off x="6035040" y="4088646"/>
            <a:ext cx="3520440" cy="428816"/>
          </a:xfrm>
          <a:prstGeom prst="borderCallout1">
            <a:avLst>
              <a:gd name="adj1" fmla="val 61182"/>
              <a:gd name="adj2" fmla="val -379"/>
              <a:gd name="adj3" fmla="val 55589"/>
              <a:gd name="adj4" fmla="val -29805"/>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dirty="0"/>
              <a:t>変数</a:t>
            </a:r>
            <a:r>
              <a:rPr lang="en-US" altLang="ja-JP" sz="1600" dirty="0"/>
              <a:t>count</a:t>
            </a:r>
            <a:r>
              <a:rPr lang="ja-JP" altLang="en-US" sz="1600" dirty="0"/>
              <a:t>の値に</a:t>
            </a:r>
            <a:r>
              <a:rPr lang="en-US" altLang="ja-JP" sz="1600" dirty="0"/>
              <a:t>1</a:t>
            </a:r>
            <a:r>
              <a:rPr lang="ja-JP" altLang="en-US" sz="1600" dirty="0"/>
              <a:t>を足しています．</a:t>
            </a:r>
            <a:endParaRPr kumimoji="1" lang="ja-JP" altLang="en-US" sz="1600" dirty="0"/>
          </a:p>
        </p:txBody>
      </p:sp>
      <p:sp>
        <p:nvSpPr>
          <p:cNvPr id="10" name="吹き出し: 線 9">
            <a:extLst>
              <a:ext uri="{FF2B5EF4-FFF2-40B4-BE49-F238E27FC236}">
                <a16:creationId xmlns:a16="http://schemas.microsoft.com/office/drawing/2014/main" id="{CC281D53-EAE8-453D-A1B8-918B37B0F636}"/>
              </a:ext>
            </a:extLst>
          </p:cNvPr>
          <p:cNvSpPr/>
          <p:nvPr/>
        </p:nvSpPr>
        <p:spPr>
          <a:xfrm>
            <a:off x="6035040" y="4623314"/>
            <a:ext cx="4998720" cy="428816"/>
          </a:xfrm>
          <a:prstGeom prst="borderCallout1">
            <a:avLst>
              <a:gd name="adj1" fmla="val 61182"/>
              <a:gd name="adj2" fmla="val -379"/>
              <a:gd name="adj3" fmla="val 73803"/>
              <a:gd name="adj4" fmla="val -24453"/>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dirty="0"/>
              <a:t>確認のため，変数</a:t>
            </a:r>
            <a:r>
              <a:rPr lang="en-US" altLang="ja-JP" sz="1600" dirty="0"/>
              <a:t>count</a:t>
            </a:r>
            <a:r>
              <a:rPr lang="ja-JP" altLang="en-US" sz="1600" dirty="0"/>
              <a:t>の値を画面表示しています．</a:t>
            </a:r>
            <a:endParaRPr kumimoji="1" lang="ja-JP" altLang="en-US" sz="1600" dirty="0"/>
          </a:p>
        </p:txBody>
      </p:sp>
      <p:sp>
        <p:nvSpPr>
          <p:cNvPr id="11" name="吹き出し: 線 10">
            <a:extLst>
              <a:ext uri="{FF2B5EF4-FFF2-40B4-BE49-F238E27FC236}">
                <a16:creationId xmlns:a16="http://schemas.microsoft.com/office/drawing/2014/main" id="{0691E7FB-2467-4072-8269-AC023B1F9072}"/>
              </a:ext>
            </a:extLst>
          </p:cNvPr>
          <p:cNvSpPr/>
          <p:nvPr/>
        </p:nvSpPr>
        <p:spPr>
          <a:xfrm>
            <a:off x="6035040" y="5157290"/>
            <a:ext cx="5455920" cy="702490"/>
          </a:xfrm>
          <a:prstGeom prst="borderCallout1">
            <a:avLst>
              <a:gd name="adj1" fmla="val 41657"/>
              <a:gd name="adj2" fmla="val -223"/>
              <a:gd name="adj3" fmla="val 23718"/>
              <a:gd name="adj4" fmla="val -39385"/>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1600" dirty="0"/>
              <a:t>少し待ち時間を入れています．これがないとどうなるか確かめてみましょう．</a:t>
            </a:r>
            <a:endParaRPr lang="en-US" altLang="ja-JP" sz="1600" dirty="0"/>
          </a:p>
        </p:txBody>
      </p:sp>
      <p:sp>
        <p:nvSpPr>
          <p:cNvPr id="12" name="吹き出し: 線 11">
            <a:extLst>
              <a:ext uri="{FF2B5EF4-FFF2-40B4-BE49-F238E27FC236}">
                <a16:creationId xmlns:a16="http://schemas.microsoft.com/office/drawing/2014/main" id="{39441951-09BE-4362-B3D7-19FC65C2A729}"/>
              </a:ext>
            </a:extLst>
          </p:cNvPr>
          <p:cNvSpPr/>
          <p:nvPr/>
        </p:nvSpPr>
        <p:spPr>
          <a:xfrm>
            <a:off x="6035040" y="3553978"/>
            <a:ext cx="5836920" cy="428816"/>
          </a:xfrm>
          <a:prstGeom prst="borderCallout1">
            <a:avLst>
              <a:gd name="adj1" fmla="val 61182"/>
              <a:gd name="adj2" fmla="val -379"/>
              <a:gd name="adj3" fmla="val 94683"/>
              <a:gd name="adj4" fmla="val -14345"/>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600" dirty="0"/>
              <a:t>1</a:t>
            </a:r>
            <a:r>
              <a:rPr lang="ja-JP" altLang="en-US" sz="1600" dirty="0"/>
              <a:t>に繋がれたタッチセンサーが押されたかを判断しています．</a:t>
            </a:r>
            <a:endParaRPr kumimoji="1" lang="ja-JP" altLang="en-US" sz="1600" dirty="0"/>
          </a:p>
        </p:txBody>
      </p:sp>
      <p:sp>
        <p:nvSpPr>
          <p:cNvPr id="13" name="吹き出し: 線 12">
            <a:extLst>
              <a:ext uri="{FF2B5EF4-FFF2-40B4-BE49-F238E27FC236}">
                <a16:creationId xmlns:a16="http://schemas.microsoft.com/office/drawing/2014/main" id="{9DA1CC48-DFB9-4C12-9291-771FF8F10C1C}"/>
              </a:ext>
            </a:extLst>
          </p:cNvPr>
          <p:cNvSpPr/>
          <p:nvPr/>
        </p:nvSpPr>
        <p:spPr>
          <a:xfrm>
            <a:off x="6035040" y="3000184"/>
            <a:ext cx="4396740" cy="428816"/>
          </a:xfrm>
          <a:prstGeom prst="borderCallout1">
            <a:avLst>
              <a:gd name="adj1" fmla="val 61182"/>
              <a:gd name="adj2" fmla="val -379"/>
              <a:gd name="adj3" fmla="val 137331"/>
              <a:gd name="adj4" fmla="val -23890"/>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変数</a:t>
            </a:r>
            <a:r>
              <a:rPr kumimoji="1" lang="en-US" altLang="ja-JP" sz="1600" dirty="0"/>
              <a:t>count</a:t>
            </a:r>
            <a:r>
              <a:rPr kumimoji="1" lang="ja-JP" altLang="en-US" sz="1600" dirty="0"/>
              <a:t>が</a:t>
            </a:r>
            <a:r>
              <a:rPr kumimoji="1" lang="en-US" altLang="ja-JP" sz="1600" dirty="0"/>
              <a:t>3</a:t>
            </a:r>
            <a:r>
              <a:rPr kumimoji="1" lang="ja-JP" altLang="en-US" sz="1600" dirty="0"/>
              <a:t>以上になるまでループします．</a:t>
            </a:r>
            <a:endParaRPr kumimoji="1" lang="en-US" altLang="ja-JP" sz="1600" dirty="0"/>
          </a:p>
        </p:txBody>
      </p:sp>
      <p:sp>
        <p:nvSpPr>
          <p:cNvPr id="14" name="吹き出し: 線 13">
            <a:extLst>
              <a:ext uri="{FF2B5EF4-FFF2-40B4-BE49-F238E27FC236}">
                <a16:creationId xmlns:a16="http://schemas.microsoft.com/office/drawing/2014/main" id="{4CBC0C0D-869E-4424-A73D-2C25A70DCAA5}"/>
              </a:ext>
            </a:extLst>
          </p:cNvPr>
          <p:cNvSpPr/>
          <p:nvPr/>
        </p:nvSpPr>
        <p:spPr>
          <a:xfrm>
            <a:off x="6035040" y="2459686"/>
            <a:ext cx="5352860" cy="428816"/>
          </a:xfrm>
          <a:prstGeom prst="borderCallout1">
            <a:avLst>
              <a:gd name="adj1" fmla="val 61182"/>
              <a:gd name="adj2" fmla="val -379"/>
              <a:gd name="adj3" fmla="val 153324"/>
              <a:gd name="adj4" fmla="val -27741"/>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念の為，変数</a:t>
            </a:r>
            <a:r>
              <a:rPr kumimoji="1" lang="en-US" altLang="ja-JP" sz="1600" dirty="0"/>
              <a:t>count</a:t>
            </a:r>
            <a:r>
              <a:rPr lang="ja-JP" altLang="en-US" sz="1600" dirty="0"/>
              <a:t>に</a:t>
            </a:r>
            <a:r>
              <a:rPr lang="en-US" altLang="ja-JP" sz="1600" dirty="0"/>
              <a:t>0</a:t>
            </a:r>
            <a:r>
              <a:rPr lang="ja-JP" altLang="en-US" sz="1600" dirty="0"/>
              <a:t>を代入して，初期化しています．</a:t>
            </a:r>
            <a:endParaRPr kumimoji="1" lang="en-US" altLang="ja-JP" sz="1600" dirty="0"/>
          </a:p>
        </p:txBody>
      </p:sp>
      <p:sp>
        <p:nvSpPr>
          <p:cNvPr id="15" name="テキスト ボックス 14">
            <a:extLst>
              <a:ext uri="{FF2B5EF4-FFF2-40B4-BE49-F238E27FC236}">
                <a16:creationId xmlns:a16="http://schemas.microsoft.com/office/drawing/2014/main" id="{F0AEDC7D-565B-4283-9A80-B1576A43D087}"/>
              </a:ext>
            </a:extLst>
          </p:cNvPr>
          <p:cNvSpPr txBox="1"/>
          <p:nvPr/>
        </p:nvSpPr>
        <p:spPr>
          <a:xfrm>
            <a:off x="1912621" y="2919320"/>
            <a:ext cx="576988" cy="523220"/>
          </a:xfrm>
          <a:prstGeom prst="rect">
            <a:avLst/>
          </a:prstGeom>
          <a:noFill/>
        </p:spPr>
        <p:txBody>
          <a:bodyPr wrap="square">
            <a:spAutoFit/>
          </a:bodyPr>
          <a:lstStyle/>
          <a:p>
            <a:pPr algn="r"/>
            <a:r>
              <a:rPr lang="ja-JP" altLang="en-US" sz="2800" dirty="0"/>
              <a:t>①</a:t>
            </a:r>
          </a:p>
        </p:txBody>
      </p:sp>
      <p:sp>
        <p:nvSpPr>
          <p:cNvPr id="16" name="テキスト ボックス 15">
            <a:extLst>
              <a:ext uri="{FF2B5EF4-FFF2-40B4-BE49-F238E27FC236}">
                <a16:creationId xmlns:a16="http://schemas.microsoft.com/office/drawing/2014/main" id="{6F433667-1149-4EBF-9B7C-40EFAE0BF8A9}"/>
              </a:ext>
            </a:extLst>
          </p:cNvPr>
          <p:cNvSpPr txBox="1"/>
          <p:nvPr/>
        </p:nvSpPr>
        <p:spPr>
          <a:xfrm>
            <a:off x="1912621" y="3319618"/>
            <a:ext cx="576988" cy="523220"/>
          </a:xfrm>
          <a:prstGeom prst="rect">
            <a:avLst/>
          </a:prstGeom>
          <a:noFill/>
        </p:spPr>
        <p:txBody>
          <a:bodyPr wrap="square">
            <a:spAutoFit/>
          </a:bodyPr>
          <a:lstStyle/>
          <a:p>
            <a:pPr algn="r"/>
            <a:r>
              <a:rPr lang="ja-JP" altLang="en-US" sz="2800" dirty="0"/>
              <a:t>②</a:t>
            </a:r>
          </a:p>
        </p:txBody>
      </p:sp>
      <p:sp>
        <p:nvSpPr>
          <p:cNvPr id="17" name="テキスト ボックス 16">
            <a:extLst>
              <a:ext uri="{FF2B5EF4-FFF2-40B4-BE49-F238E27FC236}">
                <a16:creationId xmlns:a16="http://schemas.microsoft.com/office/drawing/2014/main" id="{6AF342B2-73A5-47C5-898A-708D6BF5CA53}"/>
              </a:ext>
            </a:extLst>
          </p:cNvPr>
          <p:cNvSpPr txBox="1"/>
          <p:nvPr/>
        </p:nvSpPr>
        <p:spPr>
          <a:xfrm>
            <a:off x="1398169" y="3719916"/>
            <a:ext cx="1091440" cy="523220"/>
          </a:xfrm>
          <a:prstGeom prst="rect">
            <a:avLst/>
          </a:prstGeom>
          <a:noFill/>
        </p:spPr>
        <p:txBody>
          <a:bodyPr wrap="square">
            <a:spAutoFit/>
          </a:bodyPr>
          <a:lstStyle/>
          <a:p>
            <a:pPr algn="r"/>
            <a:r>
              <a:rPr lang="ja-JP" altLang="en-US" sz="2800" dirty="0"/>
              <a:t>③④</a:t>
            </a:r>
          </a:p>
        </p:txBody>
      </p:sp>
      <p:sp>
        <p:nvSpPr>
          <p:cNvPr id="19" name="テキスト ボックス 18">
            <a:extLst>
              <a:ext uri="{FF2B5EF4-FFF2-40B4-BE49-F238E27FC236}">
                <a16:creationId xmlns:a16="http://schemas.microsoft.com/office/drawing/2014/main" id="{79879088-3562-420A-B2C8-BE703AB6F302}"/>
              </a:ext>
            </a:extLst>
          </p:cNvPr>
          <p:cNvSpPr txBox="1"/>
          <p:nvPr/>
        </p:nvSpPr>
        <p:spPr>
          <a:xfrm>
            <a:off x="378332" y="4120214"/>
            <a:ext cx="2111277" cy="523220"/>
          </a:xfrm>
          <a:prstGeom prst="rect">
            <a:avLst/>
          </a:prstGeom>
          <a:noFill/>
        </p:spPr>
        <p:txBody>
          <a:bodyPr wrap="square">
            <a:spAutoFit/>
          </a:bodyPr>
          <a:lstStyle/>
          <a:p>
            <a:pPr algn="r"/>
            <a:r>
              <a:rPr lang="ja-JP" altLang="en-US" sz="2800" dirty="0"/>
              <a:t>⑤⑥⑦⑧⑨</a:t>
            </a:r>
          </a:p>
        </p:txBody>
      </p:sp>
      <p:sp>
        <p:nvSpPr>
          <p:cNvPr id="24" name="テキスト ボックス 23">
            <a:extLst>
              <a:ext uri="{FF2B5EF4-FFF2-40B4-BE49-F238E27FC236}">
                <a16:creationId xmlns:a16="http://schemas.microsoft.com/office/drawing/2014/main" id="{30EAF53D-4BC9-4074-9868-9797701BBA19}"/>
              </a:ext>
            </a:extLst>
          </p:cNvPr>
          <p:cNvSpPr txBox="1"/>
          <p:nvPr/>
        </p:nvSpPr>
        <p:spPr>
          <a:xfrm>
            <a:off x="2013748" y="5732959"/>
            <a:ext cx="475861" cy="523220"/>
          </a:xfrm>
          <a:prstGeom prst="rect">
            <a:avLst/>
          </a:prstGeom>
          <a:noFill/>
        </p:spPr>
        <p:txBody>
          <a:bodyPr wrap="square">
            <a:spAutoFit/>
          </a:bodyPr>
          <a:lstStyle/>
          <a:p>
            <a:pPr algn="r"/>
            <a:r>
              <a:rPr lang="ja-JP" altLang="en-US" sz="2800" dirty="0"/>
              <a:t>⑩</a:t>
            </a:r>
          </a:p>
        </p:txBody>
      </p:sp>
    </p:spTree>
    <p:extLst>
      <p:ext uri="{BB962C8B-B14F-4D97-AF65-F5344CB8AC3E}">
        <p14:creationId xmlns:p14="http://schemas.microsoft.com/office/powerpoint/2010/main" val="23814977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7">
            <a:extLst>
              <a:ext uri="{FF2B5EF4-FFF2-40B4-BE49-F238E27FC236}">
                <a16:creationId xmlns:a16="http://schemas.microsoft.com/office/drawing/2014/main" id="{8B749530-9F00-47A2-BE3C-04065A3BCEA8}"/>
              </a:ext>
            </a:extLst>
          </p:cNvPr>
          <p:cNvSpPr>
            <a:spLocks noGrp="1"/>
          </p:cNvSpPr>
          <p:nvPr>
            <p:ph idx="1"/>
          </p:nvPr>
        </p:nvSpPr>
        <p:spPr/>
        <p:txBody>
          <a:bodyPr/>
          <a:lstStyle/>
          <a:p>
            <a:r>
              <a:rPr lang="en-US" altLang="ja-JP" dirty="0"/>
              <a:t>7.2.1</a:t>
            </a:r>
            <a:r>
              <a:rPr lang="ja-JP" altLang="en-US" dirty="0"/>
              <a:t>　変数を使う</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111</a:t>
            </a:fld>
            <a:endParaRPr lang="ja-JP" altLang="en-US" dirty="0"/>
          </a:p>
        </p:txBody>
      </p:sp>
      <p:sp>
        <p:nvSpPr>
          <p:cNvPr id="5" name="タイトル 4">
            <a:extLst>
              <a:ext uri="{FF2B5EF4-FFF2-40B4-BE49-F238E27FC236}">
                <a16:creationId xmlns:a16="http://schemas.microsoft.com/office/drawing/2014/main" id="{428B145B-E5FE-46F3-ABA7-221850988D1F}"/>
              </a:ext>
            </a:extLst>
          </p:cNvPr>
          <p:cNvSpPr>
            <a:spLocks noGrp="1"/>
          </p:cNvSpPr>
          <p:nvPr>
            <p:ph type="title"/>
          </p:nvPr>
        </p:nvSpPr>
        <p:spPr>
          <a:xfrm>
            <a:off x="96011" y="87036"/>
            <a:ext cx="12095990" cy="869475"/>
          </a:xfrm>
        </p:spPr>
        <p:txBody>
          <a:bodyPr>
            <a:noAutofit/>
          </a:bodyPr>
          <a:lstStyle/>
          <a:p>
            <a:r>
              <a:rPr lang="en-US" altLang="ja-JP" sz="3600" dirty="0"/>
              <a:t>7.2</a:t>
            </a:r>
            <a:r>
              <a:rPr lang="ja-JP" altLang="en-US" sz="3600" dirty="0"/>
              <a:t>　複雑な動作をプログラミングするためのテクニック</a:t>
            </a:r>
          </a:p>
        </p:txBody>
      </p:sp>
      <p:sp>
        <p:nvSpPr>
          <p:cNvPr id="6" name="正方形/長方形 5">
            <a:extLst>
              <a:ext uri="{FF2B5EF4-FFF2-40B4-BE49-F238E27FC236}">
                <a16:creationId xmlns:a16="http://schemas.microsoft.com/office/drawing/2014/main" id="{6CCEAAB9-CFFE-4A9B-9101-D93EC828BA7D}"/>
              </a:ext>
            </a:extLst>
          </p:cNvPr>
          <p:cNvSpPr/>
          <p:nvPr/>
        </p:nvSpPr>
        <p:spPr>
          <a:xfrm>
            <a:off x="848103" y="2316481"/>
            <a:ext cx="4577857" cy="3840479"/>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100" dirty="0">
                <a:latin typeface="Consolas" panose="020B0609020204030204" pitchFamily="49" charset="0"/>
              </a:rPr>
              <a:t>#!/usr/bin/env </a:t>
            </a:r>
            <a:r>
              <a:rPr kumimoji="1" lang="en-US" altLang="ja-JP" sz="1100" dirty="0" err="1">
                <a:latin typeface="Consolas" panose="020B0609020204030204" pitchFamily="49" charset="0"/>
              </a:rPr>
              <a:t>pybricks-micropython</a:t>
            </a:r>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from common import *</a:t>
            </a:r>
          </a:p>
          <a:p>
            <a:r>
              <a:rPr kumimoji="1" lang="en-US" altLang="ja-JP" sz="1100" dirty="0" err="1">
                <a:latin typeface="Consolas" panose="020B0609020204030204" pitchFamily="49" charset="0"/>
              </a:rPr>
              <a:t>touch_sensor</a:t>
            </a:r>
            <a:r>
              <a:rPr kumimoji="1" lang="en-US" altLang="ja-JP" sz="1100" dirty="0">
                <a:latin typeface="Consolas" panose="020B0609020204030204" pitchFamily="49" charset="0"/>
              </a:rPr>
              <a:t> = </a:t>
            </a:r>
            <a:r>
              <a:rPr kumimoji="1" lang="en-US" altLang="ja-JP" sz="1100" dirty="0" err="1">
                <a:latin typeface="Consolas" panose="020B0609020204030204" pitchFamily="49" charset="0"/>
              </a:rPr>
              <a:t>TouchSensor</a:t>
            </a:r>
            <a:r>
              <a:rPr kumimoji="1" lang="en-US" altLang="ja-JP" sz="1100" dirty="0">
                <a:latin typeface="Consolas" panose="020B0609020204030204" pitchFamily="49" charset="0"/>
              </a:rPr>
              <a:t>(Port.S1)</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変数</a:t>
            </a:r>
            <a:r>
              <a:rPr kumimoji="1" lang="en-US" altLang="ja-JP" sz="1100" dirty="0">
                <a:latin typeface="Consolas" panose="020B0609020204030204" pitchFamily="49" charset="0"/>
              </a:rPr>
              <a:t>count</a:t>
            </a:r>
            <a:r>
              <a:rPr kumimoji="1" lang="ja-JP" altLang="en-US" sz="1100" dirty="0">
                <a:latin typeface="Consolas" panose="020B0609020204030204" pitchFamily="49" charset="0"/>
              </a:rPr>
              <a:t>を用意して</a:t>
            </a:r>
            <a:r>
              <a:rPr kumimoji="1" lang="en-US" altLang="ja-JP" sz="1100" dirty="0">
                <a:latin typeface="Consolas" panose="020B0609020204030204" pitchFamily="49" charset="0"/>
              </a:rPr>
              <a:t>0</a:t>
            </a:r>
            <a:r>
              <a:rPr kumimoji="1" lang="ja-JP" altLang="en-US" sz="1100" dirty="0">
                <a:latin typeface="Consolas" panose="020B0609020204030204" pitchFamily="49" charset="0"/>
              </a:rPr>
              <a:t>で初期化</a:t>
            </a:r>
          </a:p>
          <a:p>
            <a:r>
              <a:rPr kumimoji="1" lang="en-US" altLang="ja-JP" sz="1100" dirty="0">
                <a:latin typeface="Consolas" panose="020B0609020204030204" pitchFamily="49" charset="0"/>
              </a:rPr>
              <a:t>count = 0</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count</a:t>
            </a:r>
            <a:r>
              <a:rPr kumimoji="1" lang="ja-JP" altLang="en-US" sz="1100" dirty="0">
                <a:latin typeface="Consolas" panose="020B0609020204030204" pitchFamily="49" charset="0"/>
              </a:rPr>
              <a:t>の値が</a:t>
            </a:r>
            <a:r>
              <a:rPr kumimoji="1" lang="en-US" altLang="ja-JP" sz="1100" dirty="0">
                <a:latin typeface="Consolas" panose="020B0609020204030204" pitchFamily="49" charset="0"/>
              </a:rPr>
              <a:t>3</a:t>
            </a:r>
            <a:r>
              <a:rPr kumimoji="1" lang="ja-JP" altLang="en-US" sz="1100" dirty="0">
                <a:latin typeface="Consolas" panose="020B0609020204030204" pitchFamily="49" charset="0"/>
              </a:rPr>
              <a:t>未満の間，繰り返す</a:t>
            </a:r>
          </a:p>
          <a:p>
            <a:r>
              <a:rPr kumimoji="1" lang="en-US" altLang="ja-JP" sz="1100" dirty="0">
                <a:latin typeface="Consolas" panose="020B0609020204030204" pitchFamily="49" charset="0"/>
              </a:rPr>
              <a:t>while count &lt; 3:</a:t>
            </a:r>
          </a:p>
          <a:p>
            <a:r>
              <a:rPr kumimoji="1" lang="en-US" altLang="ja-JP" sz="1100" dirty="0">
                <a:latin typeface="Consolas" panose="020B0609020204030204" pitchFamily="49" charset="0"/>
              </a:rPr>
              <a:t>    # count</a:t>
            </a:r>
            <a:r>
              <a:rPr kumimoji="1" lang="ja-JP" altLang="en-US" sz="1100" dirty="0">
                <a:latin typeface="Consolas" panose="020B0609020204030204" pitchFamily="49" charset="0"/>
              </a:rPr>
              <a:t>の値を表示</a:t>
            </a:r>
          </a:p>
          <a:p>
            <a:r>
              <a:rPr kumimoji="1" lang="ja-JP" altLang="en-US" sz="1100" dirty="0">
                <a:latin typeface="Consolas" panose="020B0609020204030204" pitchFamily="49" charset="0"/>
              </a:rPr>
              <a:t>    </a:t>
            </a:r>
            <a:r>
              <a:rPr kumimoji="1" lang="en-US" altLang="ja-JP" sz="1100" dirty="0" err="1">
                <a:latin typeface="Consolas" panose="020B0609020204030204" pitchFamily="49" charset="0"/>
              </a:rPr>
              <a:t>brick.display.text</a:t>
            </a:r>
            <a:r>
              <a:rPr kumimoji="1" lang="en-US" altLang="ja-JP" sz="1100" dirty="0">
                <a:latin typeface="Consolas" panose="020B0609020204030204" pitchFamily="49" charset="0"/>
              </a:rPr>
              <a:t>(str(count))</a:t>
            </a:r>
          </a:p>
          <a:p>
            <a:r>
              <a:rPr kumimoji="1" lang="en-US" altLang="ja-JP" sz="1100" dirty="0">
                <a:latin typeface="Consolas" panose="020B0609020204030204" pitchFamily="49" charset="0"/>
              </a:rPr>
              <a:t>    # </a:t>
            </a:r>
            <a:r>
              <a:rPr kumimoji="1" lang="ja-JP" altLang="en-US" sz="1100" dirty="0">
                <a:latin typeface="Consolas" panose="020B0609020204030204" pitchFamily="49" charset="0"/>
              </a:rPr>
              <a:t>タッチセンサーが押されるまで繰り返す</a:t>
            </a:r>
          </a:p>
          <a:p>
            <a:r>
              <a:rPr kumimoji="1" lang="ja-JP" altLang="en-US" sz="1100" dirty="0">
                <a:latin typeface="Consolas" panose="020B0609020204030204" pitchFamily="49" charset="0"/>
              </a:rPr>
              <a:t>    </a:t>
            </a:r>
            <a:r>
              <a:rPr kumimoji="1" lang="en-US" altLang="ja-JP" sz="1100" dirty="0">
                <a:latin typeface="Consolas" panose="020B0609020204030204" pitchFamily="49" charset="0"/>
              </a:rPr>
              <a:t>while not(</a:t>
            </a:r>
            <a:r>
              <a:rPr kumimoji="1" lang="en-US" altLang="ja-JP" sz="1100" dirty="0" err="1">
                <a:latin typeface="Consolas" panose="020B0609020204030204" pitchFamily="49" charset="0"/>
              </a:rPr>
              <a:t>touch_sensor.pressed</a:t>
            </a:r>
            <a:r>
              <a:rPr kumimoji="1" lang="en-US" altLang="ja-JP" sz="1100" dirty="0">
                <a:latin typeface="Consolas" panose="020B0609020204030204" pitchFamily="49" charset="0"/>
              </a:rPr>
              <a:t>()):</a:t>
            </a:r>
          </a:p>
          <a:p>
            <a:r>
              <a:rPr kumimoji="1" lang="en-US" altLang="ja-JP" sz="1100" dirty="0">
                <a:latin typeface="Consolas" panose="020B0609020204030204" pitchFamily="49" charset="0"/>
              </a:rPr>
              <a:t>        wait(10)    </a:t>
            </a:r>
          </a:p>
          <a:p>
            <a:r>
              <a:rPr kumimoji="1" lang="en-US" altLang="ja-JP" sz="1100" dirty="0">
                <a:latin typeface="Consolas" panose="020B0609020204030204" pitchFamily="49" charset="0"/>
              </a:rPr>
              <a:t>    # </a:t>
            </a:r>
            <a:r>
              <a:rPr kumimoji="1" lang="ja-JP" altLang="en-US" sz="1100" dirty="0">
                <a:latin typeface="Consolas" panose="020B0609020204030204" pitchFamily="49" charset="0"/>
              </a:rPr>
              <a:t>タッチセンサーが離されるまで繰り返す</a:t>
            </a:r>
          </a:p>
          <a:p>
            <a:r>
              <a:rPr kumimoji="1" lang="ja-JP" altLang="en-US" sz="1100" dirty="0">
                <a:latin typeface="Consolas" panose="020B0609020204030204" pitchFamily="49" charset="0"/>
              </a:rPr>
              <a:t>    </a:t>
            </a:r>
            <a:r>
              <a:rPr kumimoji="1" lang="en-US" altLang="ja-JP" sz="1100" dirty="0">
                <a:latin typeface="Consolas" panose="020B0609020204030204" pitchFamily="49" charset="0"/>
              </a:rPr>
              <a:t>while </a:t>
            </a:r>
            <a:r>
              <a:rPr kumimoji="1" lang="en-US" altLang="ja-JP" sz="1100" dirty="0" err="1">
                <a:latin typeface="Consolas" panose="020B0609020204030204" pitchFamily="49" charset="0"/>
              </a:rPr>
              <a:t>touch_sensor.pressed</a:t>
            </a:r>
            <a:r>
              <a:rPr kumimoji="1" lang="en-US" altLang="ja-JP" sz="1100" dirty="0">
                <a:latin typeface="Consolas" panose="020B0609020204030204" pitchFamily="49" charset="0"/>
              </a:rPr>
              <a:t>():</a:t>
            </a:r>
          </a:p>
          <a:p>
            <a:r>
              <a:rPr kumimoji="1" lang="en-US" altLang="ja-JP" sz="1100" dirty="0">
                <a:latin typeface="Consolas" panose="020B0609020204030204" pitchFamily="49" charset="0"/>
              </a:rPr>
              <a:t>        wait(10)</a:t>
            </a:r>
          </a:p>
          <a:p>
            <a:r>
              <a:rPr kumimoji="1" lang="en-US" altLang="ja-JP" sz="1100" dirty="0">
                <a:latin typeface="Consolas" panose="020B0609020204030204" pitchFamily="49" charset="0"/>
              </a:rPr>
              <a:t>    # count</a:t>
            </a:r>
            <a:r>
              <a:rPr kumimoji="1" lang="ja-JP" altLang="en-US" sz="1100" dirty="0">
                <a:latin typeface="Consolas" panose="020B0609020204030204" pitchFamily="49" charset="0"/>
              </a:rPr>
              <a:t>を</a:t>
            </a:r>
            <a:r>
              <a:rPr kumimoji="1" lang="en-US" altLang="ja-JP" sz="1100" dirty="0">
                <a:latin typeface="Consolas" panose="020B0609020204030204" pitchFamily="49" charset="0"/>
              </a:rPr>
              <a:t>+1</a:t>
            </a:r>
          </a:p>
          <a:p>
            <a:r>
              <a:rPr kumimoji="1" lang="en-US" altLang="ja-JP" sz="1100" dirty="0">
                <a:latin typeface="Consolas" panose="020B0609020204030204" pitchFamily="49" charset="0"/>
              </a:rPr>
              <a:t>    count = count + 1</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音量</a:t>
            </a:r>
            <a:r>
              <a:rPr kumimoji="1" lang="en-US" altLang="ja-JP" sz="1100" dirty="0">
                <a:latin typeface="Consolas" panose="020B0609020204030204" pitchFamily="49" charset="0"/>
              </a:rPr>
              <a:t>50</a:t>
            </a:r>
            <a:r>
              <a:rPr kumimoji="1" lang="ja-JP" altLang="en-US" sz="1100" dirty="0">
                <a:latin typeface="Consolas" panose="020B0609020204030204" pitchFamily="49" charset="0"/>
              </a:rPr>
              <a:t>で</a:t>
            </a:r>
            <a:r>
              <a:rPr kumimoji="1" lang="en-US" altLang="ja-JP" sz="1100" dirty="0">
                <a:latin typeface="Consolas" panose="020B0609020204030204" pitchFamily="49" charset="0"/>
              </a:rPr>
              <a:t>500</a:t>
            </a:r>
            <a:r>
              <a:rPr kumimoji="1" lang="ja-JP" altLang="en-US" sz="1100" dirty="0">
                <a:latin typeface="Consolas" panose="020B0609020204030204" pitchFamily="49" charset="0"/>
              </a:rPr>
              <a:t>ミリ秒間，ド（</a:t>
            </a:r>
            <a:r>
              <a:rPr kumimoji="1" lang="en-US" altLang="ja-JP" sz="1100" dirty="0">
                <a:latin typeface="Consolas" panose="020B0609020204030204" pitchFamily="49" charset="0"/>
              </a:rPr>
              <a:t>262Hz</a:t>
            </a:r>
            <a:r>
              <a:rPr kumimoji="1" lang="ja-JP" altLang="en-US" sz="1100" dirty="0">
                <a:latin typeface="Consolas" panose="020B0609020204030204" pitchFamily="49" charset="0"/>
              </a:rPr>
              <a:t>）の音を鳴らす</a:t>
            </a:r>
          </a:p>
          <a:p>
            <a:r>
              <a:rPr kumimoji="1" lang="en-US" altLang="ja-JP" sz="1100" dirty="0" err="1">
                <a:latin typeface="Consolas" panose="020B0609020204030204" pitchFamily="49" charset="0"/>
              </a:rPr>
              <a:t>brick.sound.beep</a:t>
            </a:r>
            <a:r>
              <a:rPr kumimoji="1" lang="en-US" altLang="ja-JP" sz="1100" dirty="0">
                <a:latin typeface="Consolas" panose="020B0609020204030204" pitchFamily="49" charset="0"/>
              </a:rPr>
              <a:t>(262, 500, 50)</a:t>
            </a:r>
          </a:p>
          <a:p>
            <a:endParaRPr kumimoji="1" lang="en-US" altLang="ja-JP" sz="1100" dirty="0">
              <a:latin typeface="Consolas" panose="020B0609020204030204" pitchFamily="49" charset="0"/>
            </a:endParaRPr>
          </a:p>
        </p:txBody>
      </p:sp>
      <p:sp>
        <p:nvSpPr>
          <p:cNvPr id="7" name="コンテンツ プレースホルダー 8">
            <a:extLst>
              <a:ext uri="{FF2B5EF4-FFF2-40B4-BE49-F238E27FC236}">
                <a16:creationId xmlns:a16="http://schemas.microsoft.com/office/drawing/2014/main" id="{4042C2AE-D360-4670-B319-440EB8BC1B24}"/>
              </a:ext>
            </a:extLst>
          </p:cNvPr>
          <p:cNvSpPr txBox="1">
            <a:spLocks/>
          </p:cNvSpPr>
          <p:nvPr/>
        </p:nvSpPr>
        <p:spPr>
          <a:xfrm>
            <a:off x="335360" y="1707051"/>
            <a:ext cx="5797153" cy="60942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9" name="コンテンツ プレースホルダー 8">
            <a:extLst>
              <a:ext uri="{FF2B5EF4-FFF2-40B4-BE49-F238E27FC236}">
                <a16:creationId xmlns:a16="http://schemas.microsoft.com/office/drawing/2014/main" id="{8AC03655-30F8-47DF-94CD-7DE9657F0FBD}"/>
              </a:ext>
            </a:extLst>
          </p:cNvPr>
          <p:cNvSpPr txBox="1">
            <a:spLocks/>
          </p:cNvSpPr>
          <p:nvPr/>
        </p:nvSpPr>
        <p:spPr>
          <a:xfrm>
            <a:off x="6361133" y="1707051"/>
            <a:ext cx="5797153" cy="60942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ver.2</a:t>
            </a:r>
            <a:endParaRPr lang="ja-JP" altLang="en-US" sz="2800" dirty="0"/>
          </a:p>
        </p:txBody>
      </p:sp>
      <p:sp>
        <p:nvSpPr>
          <p:cNvPr id="11" name="正方形/長方形 10">
            <a:extLst>
              <a:ext uri="{FF2B5EF4-FFF2-40B4-BE49-F238E27FC236}">
                <a16:creationId xmlns:a16="http://schemas.microsoft.com/office/drawing/2014/main" id="{2B92EB7D-9527-4E53-A0E9-E1DBAFFF91B6}"/>
              </a:ext>
            </a:extLst>
          </p:cNvPr>
          <p:cNvSpPr/>
          <p:nvPr/>
        </p:nvSpPr>
        <p:spPr>
          <a:xfrm>
            <a:off x="6783563" y="2316482"/>
            <a:ext cx="4577857" cy="4483340"/>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100" dirty="0">
                <a:latin typeface="Consolas" panose="020B0609020204030204" pitchFamily="49" charset="0"/>
              </a:rPr>
              <a:t>#!/usr/bin/env </a:t>
            </a:r>
            <a:r>
              <a:rPr kumimoji="1" lang="en-US" altLang="ja-JP" sz="1100" dirty="0" err="1">
                <a:latin typeface="Consolas" panose="020B0609020204030204" pitchFamily="49" charset="0"/>
              </a:rPr>
              <a:t>pybricks-micropython</a:t>
            </a:r>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from common import *</a:t>
            </a:r>
          </a:p>
          <a:p>
            <a:r>
              <a:rPr kumimoji="1" lang="en-US" altLang="ja-JP" sz="1100" dirty="0">
                <a:latin typeface="Consolas" panose="020B0609020204030204" pitchFamily="49" charset="0"/>
              </a:rPr>
              <a:t>ev3 = EV3Brick()</a:t>
            </a:r>
          </a:p>
          <a:p>
            <a:r>
              <a:rPr kumimoji="1" lang="en-US" altLang="ja-JP" sz="1100" dirty="0" err="1">
                <a:latin typeface="Consolas" panose="020B0609020204030204" pitchFamily="49" charset="0"/>
              </a:rPr>
              <a:t>touch_sensor</a:t>
            </a:r>
            <a:r>
              <a:rPr kumimoji="1" lang="en-US" altLang="ja-JP" sz="1100" dirty="0">
                <a:latin typeface="Consolas" panose="020B0609020204030204" pitchFamily="49" charset="0"/>
              </a:rPr>
              <a:t> = </a:t>
            </a:r>
            <a:r>
              <a:rPr kumimoji="1" lang="en-US" altLang="ja-JP" sz="1100" dirty="0" err="1">
                <a:latin typeface="Consolas" panose="020B0609020204030204" pitchFamily="49" charset="0"/>
              </a:rPr>
              <a:t>TouchSensor</a:t>
            </a:r>
            <a:r>
              <a:rPr kumimoji="1" lang="en-US" altLang="ja-JP" sz="1100" dirty="0">
                <a:latin typeface="Consolas" panose="020B0609020204030204" pitchFamily="49" charset="0"/>
              </a:rPr>
              <a:t>(Port.S1)</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変数</a:t>
            </a:r>
            <a:r>
              <a:rPr kumimoji="1" lang="en-US" altLang="ja-JP" sz="1100" dirty="0">
                <a:latin typeface="Consolas" panose="020B0609020204030204" pitchFamily="49" charset="0"/>
              </a:rPr>
              <a:t>count</a:t>
            </a:r>
            <a:r>
              <a:rPr kumimoji="1" lang="ja-JP" altLang="en-US" sz="1100" dirty="0">
                <a:latin typeface="Consolas" panose="020B0609020204030204" pitchFamily="49" charset="0"/>
              </a:rPr>
              <a:t>を用意して</a:t>
            </a:r>
            <a:r>
              <a:rPr kumimoji="1" lang="en-US" altLang="ja-JP" sz="1100" dirty="0">
                <a:latin typeface="Consolas" panose="020B0609020204030204" pitchFamily="49" charset="0"/>
              </a:rPr>
              <a:t>0</a:t>
            </a:r>
            <a:r>
              <a:rPr kumimoji="1" lang="ja-JP" altLang="en-US" sz="1100" dirty="0">
                <a:latin typeface="Consolas" panose="020B0609020204030204" pitchFamily="49" charset="0"/>
              </a:rPr>
              <a:t>で初期化</a:t>
            </a:r>
          </a:p>
          <a:p>
            <a:r>
              <a:rPr kumimoji="1" lang="en-US" altLang="ja-JP" sz="1100" dirty="0">
                <a:latin typeface="Consolas" panose="020B0609020204030204" pitchFamily="49" charset="0"/>
              </a:rPr>
              <a:t>count = 0</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音量を</a:t>
            </a:r>
            <a:r>
              <a:rPr kumimoji="1" lang="en-US" altLang="ja-JP" sz="1100" dirty="0">
                <a:latin typeface="Consolas" panose="020B0609020204030204" pitchFamily="49" charset="0"/>
              </a:rPr>
              <a:t>50%</a:t>
            </a:r>
            <a:r>
              <a:rPr kumimoji="1" lang="ja-JP" altLang="en-US" sz="1100" dirty="0">
                <a:latin typeface="Consolas" panose="020B0609020204030204" pitchFamily="49" charset="0"/>
              </a:rPr>
              <a:t>に設定</a:t>
            </a:r>
          </a:p>
          <a:p>
            <a:r>
              <a:rPr kumimoji="1" lang="en-US" altLang="ja-JP" sz="1100" dirty="0">
                <a:latin typeface="Consolas" panose="020B0609020204030204" pitchFamily="49" charset="0"/>
              </a:rPr>
              <a:t>ev3.speaker.set_volume(50)</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count</a:t>
            </a:r>
            <a:r>
              <a:rPr kumimoji="1" lang="ja-JP" altLang="en-US" sz="1100" dirty="0">
                <a:latin typeface="Consolas" panose="020B0609020204030204" pitchFamily="49" charset="0"/>
              </a:rPr>
              <a:t>の値が</a:t>
            </a:r>
            <a:r>
              <a:rPr kumimoji="1" lang="en-US" altLang="ja-JP" sz="1100" dirty="0">
                <a:latin typeface="Consolas" panose="020B0609020204030204" pitchFamily="49" charset="0"/>
              </a:rPr>
              <a:t>3</a:t>
            </a:r>
            <a:r>
              <a:rPr kumimoji="1" lang="ja-JP" altLang="en-US" sz="1100" dirty="0">
                <a:latin typeface="Consolas" panose="020B0609020204030204" pitchFamily="49" charset="0"/>
              </a:rPr>
              <a:t>未満の間，繰り返す</a:t>
            </a:r>
          </a:p>
          <a:p>
            <a:r>
              <a:rPr kumimoji="1" lang="en-US" altLang="ja-JP" sz="1100" dirty="0">
                <a:latin typeface="Consolas" panose="020B0609020204030204" pitchFamily="49" charset="0"/>
              </a:rPr>
              <a:t>while count &lt; 3:</a:t>
            </a:r>
          </a:p>
          <a:p>
            <a:r>
              <a:rPr kumimoji="1" lang="en-US" altLang="ja-JP" sz="1100" dirty="0">
                <a:latin typeface="Consolas" panose="020B0609020204030204" pitchFamily="49" charset="0"/>
              </a:rPr>
              <a:t>    # count</a:t>
            </a:r>
            <a:r>
              <a:rPr kumimoji="1" lang="ja-JP" altLang="en-US" sz="1100" dirty="0">
                <a:latin typeface="Consolas" panose="020B0609020204030204" pitchFamily="49" charset="0"/>
              </a:rPr>
              <a:t>の値を表示</a:t>
            </a:r>
          </a:p>
          <a:p>
            <a:r>
              <a:rPr kumimoji="1" lang="ja-JP" altLang="en-US" sz="1100" dirty="0">
                <a:latin typeface="Consolas" panose="020B0609020204030204" pitchFamily="49" charset="0"/>
              </a:rPr>
              <a:t>    </a:t>
            </a:r>
            <a:r>
              <a:rPr kumimoji="1" lang="en-US" altLang="ja-JP" sz="1100" dirty="0">
                <a:latin typeface="Consolas" panose="020B0609020204030204" pitchFamily="49" charset="0"/>
              </a:rPr>
              <a:t>ev3.screen.print(str(count))    </a:t>
            </a:r>
          </a:p>
          <a:p>
            <a:r>
              <a:rPr kumimoji="1" lang="en-US" altLang="ja-JP" sz="1100" dirty="0">
                <a:latin typeface="Consolas" panose="020B0609020204030204" pitchFamily="49" charset="0"/>
              </a:rPr>
              <a:t>    # </a:t>
            </a:r>
            <a:r>
              <a:rPr kumimoji="1" lang="ja-JP" altLang="en-US" sz="1100" dirty="0">
                <a:latin typeface="Consolas" panose="020B0609020204030204" pitchFamily="49" charset="0"/>
              </a:rPr>
              <a:t>タッチセンサーが押されるまで繰り返す</a:t>
            </a:r>
          </a:p>
          <a:p>
            <a:r>
              <a:rPr kumimoji="1" lang="ja-JP" altLang="en-US" sz="1100" dirty="0">
                <a:latin typeface="Consolas" panose="020B0609020204030204" pitchFamily="49" charset="0"/>
              </a:rPr>
              <a:t>    </a:t>
            </a:r>
            <a:r>
              <a:rPr kumimoji="1" lang="en-US" altLang="ja-JP" sz="1100" dirty="0">
                <a:latin typeface="Consolas" panose="020B0609020204030204" pitchFamily="49" charset="0"/>
              </a:rPr>
              <a:t>while not(</a:t>
            </a:r>
            <a:r>
              <a:rPr kumimoji="1" lang="en-US" altLang="ja-JP" sz="1100" dirty="0" err="1">
                <a:latin typeface="Consolas" panose="020B0609020204030204" pitchFamily="49" charset="0"/>
              </a:rPr>
              <a:t>touch_sensor.pressed</a:t>
            </a:r>
            <a:r>
              <a:rPr kumimoji="1" lang="en-US" altLang="ja-JP" sz="1100" dirty="0">
                <a:latin typeface="Consolas" panose="020B0609020204030204" pitchFamily="49" charset="0"/>
              </a:rPr>
              <a:t>()):</a:t>
            </a:r>
          </a:p>
          <a:p>
            <a:r>
              <a:rPr kumimoji="1" lang="en-US" altLang="ja-JP" sz="1100" dirty="0">
                <a:latin typeface="Consolas" panose="020B0609020204030204" pitchFamily="49" charset="0"/>
              </a:rPr>
              <a:t>        wait(10)    </a:t>
            </a:r>
          </a:p>
          <a:p>
            <a:r>
              <a:rPr kumimoji="1" lang="en-US" altLang="ja-JP" sz="1100" dirty="0">
                <a:latin typeface="Consolas" panose="020B0609020204030204" pitchFamily="49" charset="0"/>
              </a:rPr>
              <a:t>    # </a:t>
            </a:r>
            <a:r>
              <a:rPr kumimoji="1" lang="ja-JP" altLang="en-US" sz="1100" dirty="0">
                <a:latin typeface="Consolas" panose="020B0609020204030204" pitchFamily="49" charset="0"/>
              </a:rPr>
              <a:t>タッチセンサーが離されるまで繰り返す</a:t>
            </a:r>
          </a:p>
          <a:p>
            <a:r>
              <a:rPr kumimoji="1" lang="ja-JP" altLang="en-US" sz="1100" dirty="0">
                <a:latin typeface="Consolas" panose="020B0609020204030204" pitchFamily="49" charset="0"/>
              </a:rPr>
              <a:t>    </a:t>
            </a:r>
            <a:r>
              <a:rPr kumimoji="1" lang="en-US" altLang="ja-JP" sz="1100" dirty="0">
                <a:latin typeface="Consolas" panose="020B0609020204030204" pitchFamily="49" charset="0"/>
              </a:rPr>
              <a:t>while </a:t>
            </a:r>
            <a:r>
              <a:rPr kumimoji="1" lang="en-US" altLang="ja-JP" sz="1100" dirty="0" err="1">
                <a:latin typeface="Consolas" panose="020B0609020204030204" pitchFamily="49" charset="0"/>
              </a:rPr>
              <a:t>touch_sensor.pressed</a:t>
            </a:r>
            <a:r>
              <a:rPr kumimoji="1" lang="en-US" altLang="ja-JP" sz="1100" dirty="0">
                <a:latin typeface="Consolas" panose="020B0609020204030204" pitchFamily="49" charset="0"/>
              </a:rPr>
              <a:t>():</a:t>
            </a:r>
          </a:p>
          <a:p>
            <a:r>
              <a:rPr kumimoji="1" lang="en-US" altLang="ja-JP" sz="1100" dirty="0">
                <a:latin typeface="Consolas" panose="020B0609020204030204" pitchFamily="49" charset="0"/>
              </a:rPr>
              <a:t>        wait(10)</a:t>
            </a:r>
          </a:p>
          <a:p>
            <a:r>
              <a:rPr kumimoji="1" lang="en-US" altLang="ja-JP" sz="1100" dirty="0">
                <a:latin typeface="Consolas" panose="020B0609020204030204" pitchFamily="49" charset="0"/>
              </a:rPr>
              <a:t>    # count</a:t>
            </a:r>
            <a:r>
              <a:rPr kumimoji="1" lang="ja-JP" altLang="en-US" sz="1100" dirty="0">
                <a:latin typeface="Consolas" panose="020B0609020204030204" pitchFamily="49" charset="0"/>
              </a:rPr>
              <a:t>を</a:t>
            </a:r>
            <a:r>
              <a:rPr kumimoji="1" lang="en-US" altLang="ja-JP" sz="1100" dirty="0">
                <a:latin typeface="Consolas" panose="020B0609020204030204" pitchFamily="49" charset="0"/>
              </a:rPr>
              <a:t>+1</a:t>
            </a:r>
          </a:p>
          <a:p>
            <a:r>
              <a:rPr kumimoji="1" lang="en-US" altLang="ja-JP" sz="1100" dirty="0">
                <a:latin typeface="Consolas" panose="020B0609020204030204" pitchFamily="49" charset="0"/>
              </a:rPr>
              <a:t>    count = count + 1</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音を鳴らす</a:t>
            </a:r>
          </a:p>
          <a:p>
            <a:r>
              <a:rPr kumimoji="1" lang="en-US" altLang="ja-JP" sz="1100" dirty="0">
                <a:latin typeface="Consolas" panose="020B0609020204030204" pitchFamily="49" charset="0"/>
              </a:rPr>
              <a:t>ev3.speaker.beep()</a:t>
            </a:r>
          </a:p>
          <a:p>
            <a:endParaRPr kumimoji="1" lang="en-US" altLang="ja-JP" sz="1100" dirty="0">
              <a:latin typeface="Consolas" panose="020B0609020204030204" pitchFamily="49" charset="0"/>
            </a:endParaRPr>
          </a:p>
        </p:txBody>
      </p:sp>
    </p:spTree>
    <p:extLst>
      <p:ext uri="{BB962C8B-B14F-4D97-AF65-F5344CB8AC3E}">
        <p14:creationId xmlns:p14="http://schemas.microsoft.com/office/powerpoint/2010/main" val="28512659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A5A0903-9584-47F5-A043-BB68569CDC54}"/>
              </a:ext>
            </a:extLst>
          </p:cNvPr>
          <p:cNvSpPr>
            <a:spLocks noGrp="1"/>
          </p:cNvSpPr>
          <p:nvPr>
            <p:ph idx="1"/>
          </p:nvPr>
        </p:nvSpPr>
        <p:spPr>
          <a:xfrm>
            <a:off x="335360" y="1100889"/>
            <a:ext cx="11617291" cy="3209854"/>
          </a:xfrm>
        </p:spPr>
        <p:txBody>
          <a:bodyPr>
            <a:normAutofit fontScale="77500" lnSpcReduction="20000"/>
          </a:bodyPr>
          <a:lstStyle/>
          <a:p>
            <a:r>
              <a:rPr lang="en-US" altLang="ja-JP" dirty="0"/>
              <a:t>7.2.2</a:t>
            </a:r>
            <a:r>
              <a:rPr lang="ja-JP" altLang="en-US" dirty="0"/>
              <a:t>　乱数を使う</a:t>
            </a:r>
            <a:endParaRPr lang="en-US" altLang="ja-JP" dirty="0"/>
          </a:p>
          <a:p>
            <a:r>
              <a:rPr lang="ja-JP" altLang="en-US" dirty="0"/>
              <a:t>ブロック①：ランダムブロックで，下限を</a:t>
            </a:r>
            <a:r>
              <a:rPr lang="en-US" altLang="ja-JP" dirty="0"/>
              <a:t>-100, </a:t>
            </a:r>
            <a:r>
              <a:rPr lang="ja-JP" altLang="en-US" dirty="0"/>
              <a:t>上限を</a:t>
            </a:r>
            <a:r>
              <a:rPr lang="en-US" altLang="ja-JP" dirty="0"/>
              <a:t>100</a:t>
            </a:r>
            <a:r>
              <a:rPr lang="ja-JP" altLang="en-US" dirty="0"/>
              <a:t>に設定して，</a:t>
            </a:r>
            <a:r>
              <a:rPr lang="en-US" altLang="ja-JP" dirty="0"/>
              <a:t>-100</a:t>
            </a:r>
            <a:r>
              <a:rPr lang="ja-JP" altLang="en-US" dirty="0"/>
              <a:t>～</a:t>
            </a:r>
            <a:r>
              <a:rPr lang="en-US" altLang="ja-JP" dirty="0"/>
              <a:t>100 </a:t>
            </a:r>
            <a:r>
              <a:rPr lang="ja-JP" altLang="en-US" dirty="0"/>
              <a:t>の値を出力しています．</a:t>
            </a:r>
          </a:p>
          <a:p>
            <a:r>
              <a:rPr lang="ja-JP" altLang="en-US" dirty="0"/>
              <a:t>ブロック②：ステアリングブロックのモードを秒数に設定して，ランダムブロックの値からデータワイヤーを引き出して，ステアリングにつないでいます．パワーは </a:t>
            </a:r>
            <a:r>
              <a:rPr lang="en-US" altLang="ja-JP" dirty="0"/>
              <a:t>10</a:t>
            </a:r>
            <a:r>
              <a:rPr lang="ja-JP" altLang="en-US" dirty="0"/>
              <a:t>，秒数は </a:t>
            </a:r>
            <a:r>
              <a:rPr lang="en-US" altLang="ja-JP" dirty="0"/>
              <a:t>2</a:t>
            </a:r>
            <a:r>
              <a:rPr lang="ja-JP" altLang="en-US" dirty="0"/>
              <a:t>，ブレーキ方法は真としています．これでランダムに向きを変えながらロボットを移動させています．</a:t>
            </a:r>
          </a:p>
          <a:p>
            <a:r>
              <a:rPr lang="ja-JP" altLang="en-US" dirty="0"/>
              <a:t>ブロック③：①②をループブロックの中に入れ，</a:t>
            </a:r>
            <a:r>
              <a:rPr lang="en-US" altLang="ja-JP" dirty="0"/>
              <a:t>5</a:t>
            </a:r>
            <a:r>
              <a:rPr lang="ja-JP" altLang="en-US" dirty="0"/>
              <a:t>回でループを終わるようにしています．</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112</a:t>
            </a:fld>
            <a:endParaRPr lang="ja-JP" altLang="en-US" dirty="0"/>
          </a:p>
        </p:txBody>
      </p:sp>
      <p:sp>
        <p:nvSpPr>
          <p:cNvPr id="2" name="タイトル 1">
            <a:extLst>
              <a:ext uri="{FF2B5EF4-FFF2-40B4-BE49-F238E27FC236}">
                <a16:creationId xmlns:a16="http://schemas.microsoft.com/office/drawing/2014/main" id="{7E3CF031-1959-4E7A-BB68-EDCB26B72E25}"/>
              </a:ext>
            </a:extLst>
          </p:cNvPr>
          <p:cNvSpPr>
            <a:spLocks noGrp="1"/>
          </p:cNvSpPr>
          <p:nvPr>
            <p:ph type="title"/>
          </p:nvPr>
        </p:nvSpPr>
        <p:spPr/>
        <p:txBody>
          <a:bodyPr>
            <a:noAutofit/>
          </a:bodyPr>
          <a:lstStyle/>
          <a:p>
            <a:r>
              <a:rPr lang="en-US" altLang="ja-JP" sz="3200" dirty="0"/>
              <a:t>7.2</a:t>
            </a:r>
            <a:r>
              <a:rPr lang="ja-JP" altLang="en-US" sz="3200" dirty="0"/>
              <a:t>　複雑な動作をプログラミングするためのテクニック</a:t>
            </a:r>
          </a:p>
        </p:txBody>
      </p:sp>
      <p:pic>
        <p:nvPicPr>
          <p:cNvPr id="7" name="図 6">
            <a:extLst>
              <a:ext uri="{FF2B5EF4-FFF2-40B4-BE49-F238E27FC236}">
                <a16:creationId xmlns:a16="http://schemas.microsoft.com/office/drawing/2014/main" id="{E80ED0E0-B98C-4128-8994-09DDBF54229C}"/>
              </a:ext>
            </a:extLst>
          </p:cNvPr>
          <p:cNvPicPr>
            <a:picLocks noChangeAspect="1"/>
          </p:cNvPicPr>
          <p:nvPr/>
        </p:nvPicPr>
        <p:blipFill>
          <a:blip r:embed="rId2"/>
          <a:stretch>
            <a:fillRect/>
          </a:stretch>
        </p:blipFill>
        <p:spPr>
          <a:xfrm>
            <a:off x="3242458" y="4262140"/>
            <a:ext cx="5682775" cy="2388475"/>
          </a:xfrm>
          <a:prstGeom prst="rect">
            <a:avLst/>
          </a:prstGeom>
        </p:spPr>
      </p:pic>
    </p:spTree>
    <p:extLst>
      <p:ext uri="{BB962C8B-B14F-4D97-AF65-F5344CB8AC3E}">
        <p14:creationId xmlns:p14="http://schemas.microsoft.com/office/powerpoint/2010/main" val="13387090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A5A0903-9584-47F5-A043-BB68569CDC54}"/>
              </a:ext>
            </a:extLst>
          </p:cNvPr>
          <p:cNvSpPr>
            <a:spLocks noGrp="1"/>
          </p:cNvSpPr>
          <p:nvPr>
            <p:ph idx="1"/>
          </p:nvPr>
        </p:nvSpPr>
        <p:spPr>
          <a:xfrm>
            <a:off x="335360" y="1100889"/>
            <a:ext cx="11617291" cy="3209854"/>
          </a:xfrm>
        </p:spPr>
        <p:txBody>
          <a:bodyPr>
            <a:normAutofit/>
          </a:bodyPr>
          <a:lstStyle/>
          <a:p>
            <a:r>
              <a:rPr lang="en-US" altLang="ja-JP" dirty="0"/>
              <a:t>7.2.2</a:t>
            </a:r>
            <a:r>
              <a:rPr lang="ja-JP" altLang="en-US" dirty="0"/>
              <a:t>　乱数を使う</a:t>
            </a:r>
            <a:endParaRPr lang="en-US" altLang="ja-JP" dirty="0"/>
          </a:p>
          <a:p>
            <a:r>
              <a:rPr lang="en-US" altLang="ja-JP" dirty="0"/>
              <a:t>EV3 Classroom</a:t>
            </a:r>
            <a:r>
              <a:rPr lang="ja-JP" altLang="en-US" dirty="0"/>
              <a:t>のプログラム</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113</a:t>
            </a:fld>
            <a:endParaRPr lang="ja-JP" altLang="en-US" dirty="0"/>
          </a:p>
        </p:txBody>
      </p:sp>
      <p:sp>
        <p:nvSpPr>
          <p:cNvPr id="2" name="タイトル 1">
            <a:extLst>
              <a:ext uri="{FF2B5EF4-FFF2-40B4-BE49-F238E27FC236}">
                <a16:creationId xmlns:a16="http://schemas.microsoft.com/office/drawing/2014/main" id="{7E3CF031-1959-4E7A-BB68-EDCB26B72E25}"/>
              </a:ext>
            </a:extLst>
          </p:cNvPr>
          <p:cNvSpPr>
            <a:spLocks noGrp="1"/>
          </p:cNvSpPr>
          <p:nvPr>
            <p:ph type="title"/>
          </p:nvPr>
        </p:nvSpPr>
        <p:spPr/>
        <p:txBody>
          <a:bodyPr>
            <a:noAutofit/>
          </a:bodyPr>
          <a:lstStyle/>
          <a:p>
            <a:r>
              <a:rPr lang="en-US" altLang="ja-JP" sz="3200" dirty="0"/>
              <a:t>7.2</a:t>
            </a:r>
            <a:r>
              <a:rPr lang="ja-JP" altLang="en-US" sz="3200" dirty="0"/>
              <a:t>　複雑な動作をプログラミングするためのテクニック</a:t>
            </a:r>
          </a:p>
        </p:txBody>
      </p:sp>
      <p:pic>
        <p:nvPicPr>
          <p:cNvPr id="6" name="図 5">
            <a:extLst>
              <a:ext uri="{FF2B5EF4-FFF2-40B4-BE49-F238E27FC236}">
                <a16:creationId xmlns:a16="http://schemas.microsoft.com/office/drawing/2014/main" id="{03AFAC9B-2E31-4446-9418-CFED117F0B4B}"/>
              </a:ext>
            </a:extLst>
          </p:cNvPr>
          <p:cNvPicPr>
            <a:picLocks noChangeAspect="1"/>
          </p:cNvPicPr>
          <p:nvPr/>
        </p:nvPicPr>
        <p:blipFill rotWithShape="1">
          <a:blip r:embed="rId2"/>
          <a:srcRect l="7027" t="5169" r="6338" b="14679"/>
          <a:stretch/>
        </p:blipFill>
        <p:spPr>
          <a:xfrm>
            <a:off x="1769304" y="2416793"/>
            <a:ext cx="7975749" cy="3986697"/>
          </a:xfrm>
          <a:prstGeom prst="rect">
            <a:avLst/>
          </a:prstGeom>
        </p:spPr>
      </p:pic>
      <p:sp>
        <p:nvSpPr>
          <p:cNvPr id="7" name="テキスト ボックス 6">
            <a:extLst>
              <a:ext uri="{FF2B5EF4-FFF2-40B4-BE49-F238E27FC236}">
                <a16:creationId xmlns:a16="http://schemas.microsoft.com/office/drawing/2014/main" id="{BB90BBFF-9E1D-4C45-873A-CA1CEC5F1599}"/>
              </a:ext>
            </a:extLst>
          </p:cNvPr>
          <p:cNvSpPr txBox="1"/>
          <p:nvPr/>
        </p:nvSpPr>
        <p:spPr>
          <a:xfrm>
            <a:off x="5519479" y="3879359"/>
            <a:ext cx="762853" cy="523220"/>
          </a:xfrm>
          <a:prstGeom prst="rect">
            <a:avLst/>
          </a:prstGeom>
          <a:noFill/>
        </p:spPr>
        <p:txBody>
          <a:bodyPr wrap="square" anchor="ctr">
            <a:spAutoFit/>
          </a:bodyPr>
          <a:lstStyle/>
          <a:p>
            <a:pPr algn="ctr"/>
            <a:r>
              <a:rPr lang="ja-JP" altLang="en-US" sz="2800" dirty="0"/>
              <a:t>①</a:t>
            </a:r>
          </a:p>
        </p:txBody>
      </p:sp>
      <p:sp>
        <p:nvSpPr>
          <p:cNvPr id="8" name="テキスト ボックス 7">
            <a:extLst>
              <a:ext uri="{FF2B5EF4-FFF2-40B4-BE49-F238E27FC236}">
                <a16:creationId xmlns:a16="http://schemas.microsoft.com/office/drawing/2014/main" id="{9D39C91D-298F-4DC2-A616-99BF199B0832}"/>
              </a:ext>
            </a:extLst>
          </p:cNvPr>
          <p:cNvSpPr txBox="1"/>
          <p:nvPr/>
        </p:nvSpPr>
        <p:spPr>
          <a:xfrm>
            <a:off x="9549199" y="4494414"/>
            <a:ext cx="762853" cy="523220"/>
          </a:xfrm>
          <a:prstGeom prst="rect">
            <a:avLst/>
          </a:prstGeom>
          <a:noFill/>
        </p:spPr>
        <p:txBody>
          <a:bodyPr wrap="square" anchor="ctr">
            <a:spAutoFit/>
          </a:bodyPr>
          <a:lstStyle/>
          <a:p>
            <a:pPr algn="ctr"/>
            <a:r>
              <a:rPr lang="ja-JP" altLang="en-US" sz="2800" dirty="0"/>
              <a:t>②</a:t>
            </a:r>
          </a:p>
        </p:txBody>
      </p:sp>
      <p:sp>
        <p:nvSpPr>
          <p:cNvPr id="9" name="テキスト ボックス 8">
            <a:extLst>
              <a:ext uri="{FF2B5EF4-FFF2-40B4-BE49-F238E27FC236}">
                <a16:creationId xmlns:a16="http://schemas.microsoft.com/office/drawing/2014/main" id="{75A2E854-E4B7-4898-B845-1E1FA0D84D35}"/>
              </a:ext>
            </a:extLst>
          </p:cNvPr>
          <p:cNvSpPr txBox="1"/>
          <p:nvPr/>
        </p:nvSpPr>
        <p:spPr>
          <a:xfrm>
            <a:off x="976484" y="3845451"/>
            <a:ext cx="903464" cy="523220"/>
          </a:xfrm>
          <a:prstGeom prst="rect">
            <a:avLst/>
          </a:prstGeom>
          <a:noFill/>
        </p:spPr>
        <p:txBody>
          <a:bodyPr wrap="square" anchor="ctr">
            <a:spAutoFit/>
          </a:bodyPr>
          <a:lstStyle/>
          <a:p>
            <a:pPr algn="ctr"/>
            <a:r>
              <a:rPr lang="ja-JP" altLang="en-US" sz="2800" dirty="0"/>
              <a:t>③</a:t>
            </a:r>
          </a:p>
        </p:txBody>
      </p:sp>
    </p:spTree>
    <p:extLst>
      <p:ext uri="{BB962C8B-B14F-4D97-AF65-F5344CB8AC3E}">
        <p14:creationId xmlns:p14="http://schemas.microsoft.com/office/powerpoint/2010/main" val="197169664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A5A0903-9584-47F5-A043-BB68569CDC54}"/>
              </a:ext>
            </a:extLst>
          </p:cNvPr>
          <p:cNvSpPr>
            <a:spLocks noGrp="1"/>
          </p:cNvSpPr>
          <p:nvPr>
            <p:ph idx="1"/>
          </p:nvPr>
        </p:nvSpPr>
        <p:spPr/>
        <p:txBody>
          <a:bodyPr/>
          <a:lstStyle/>
          <a:p>
            <a:r>
              <a:rPr lang="en-US" altLang="ja-JP" dirty="0"/>
              <a:t>7.2.2</a:t>
            </a:r>
            <a:r>
              <a:rPr lang="ja-JP" altLang="en-US" dirty="0"/>
              <a:t>　乱数を使う</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114</a:t>
            </a:fld>
            <a:endParaRPr lang="ja-JP" altLang="en-US" dirty="0"/>
          </a:p>
        </p:txBody>
      </p:sp>
      <p:sp>
        <p:nvSpPr>
          <p:cNvPr id="2" name="タイトル 1">
            <a:extLst>
              <a:ext uri="{FF2B5EF4-FFF2-40B4-BE49-F238E27FC236}">
                <a16:creationId xmlns:a16="http://schemas.microsoft.com/office/drawing/2014/main" id="{7E3CF031-1959-4E7A-BB68-EDCB26B72E25}"/>
              </a:ext>
            </a:extLst>
          </p:cNvPr>
          <p:cNvSpPr>
            <a:spLocks noGrp="1"/>
          </p:cNvSpPr>
          <p:nvPr>
            <p:ph type="title"/>
          </p:nvPr>
        </p:nvSpPr>
        <p:spPr/>
        <p:txBody>
          <a:bodyPr>
            <a:noAutofit/>
          </a:bodyPr>
          <a:lstStyle/>
          <a:p>
            <a:r>
              <a:rPr lang="en-US" altLang="ja-JP" sz="3200" dirty="0"/>
              <a:t>7.2</a:t>
            </a:r>
            <a:r>
              <a:rPr lang="ja-JP" altLang="en-US" sz="3200" dirty="0"/>
              <a:t>　複雑な動作をプログラミングするためのテクニック</a:t>
            </a:r>
          </a:p>
        </p:txBody>
      </p:sp>
      <p:sp>
        <p:nvSpPr>
          <p:cNvPr id="6" name="正方形/長方形 5">
            <a:extLst>
              <a:ext uri="{FF2B5EF4-FFF2-40B4-BE49-F238E27FC236}">
                <a16:creationId xmlns:a16="http://schemas.microsoft.com/office/drawing/2014/main" id="{1434D586-D76F-49FD-8141-E3B61E954156}"/>
              </a:ext>
            </a:extLst>
          </p:cNvPr>
          <p:cNvSpPr/>
          <p:nvPr/>
        </p:nvSpPr>
        <p:spPr>
          <a:xfrm>
            <a:off x="390905" y="2316480"/>
            <a:ext cx="5560315" cy="4176395"/>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100" dirty="0">
                <a:latin typeface="Consolas" panose="020B0609020204030204" pitchFamily="49" charset="0"/>
              </a:rPr>
              <a:t>#!/usr/bin/env </a:t>
            </a:r>
            <a:r>
              <a:rPr kumimoji="1" lang="en-US" altLang="ja-JP" sz="1100" dirty="0" err="1">
                <a:latin typeface="Consolas" panose="020B0609020204030204" pitchFamily="49" charset="0"/>
              </a:rPr>
              <a:t>pybricks-micropython</a:t>
            </a:r>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from common import *</a:t>
            </a:r>
          </a:p>
          <a:p>
            <a:r>
              <a:rPr kumimoji="1" lang="en-US" altLang="ja-JP" sz="1100" dirty="0">
                <a:latin typeface="Consolas" panose="020B0609020204030204" pitchFamily="49" charset="0"/>
              </a:rPr>
              <a:t>import random</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左右のモーターのインスタンス</a:t>
            </a:r>
          </a:p>
          <a:p>
            <a:r>
              <a:rPr kumimoji="1" lang="en-US" altLang="ja-JP" sz="1100" dirty="0" err="1">
                <a:latin typeface="Consolas" panose="020B0609020204030204" pitchFamily="49" charset="0"/>
              </a:rPr>
              <a:t>left_motor</a:t>
            </a:r>
            <a:r>
              <a:rPr kumimoji="1" lang="en-US" altLang="ja-JP" sz="1100" dirty="0">
                <a:latin typeface="Consolas" panose="020B0609020204030204" pitchFamily="49" charset="0"/>
              </a:rPr>
              <a:t> = Motor(</a:t>
            </a:r>
            <a:r>
              <a:rPr kumimoji="1" lang="en-US" altLang="ja-JP" sz="1100" dirty="0" err="1">
                <a:latin typeface="Consolas" panose="020B0609020204030204" pitchFamily="49" charset="0"/>
              </a:rPr>
              <a:t>Port.B</a:t>
            </a:r>
            <a:r>
              <a:rPr kumimoji="1" lang="en-US" altLang="ja-JP" sz="1100" dirty="0">
                <a:latin typeface="Consolas" panose="020B0609020204030204" pitchFamily="49" charset="0"/>
              </a:rPr>
              <a:t>)</a:t>
            </a:r>
          </a:p>
          <a:p>
            <a:r>
              <a:rPr kumimoji="1" lang="en-US" altLang="ja-JP" sz="1100" dirty="0" err="1">
                <a:latin typeface="Consolas" panose="020B0609020204030204" pitchFamily="49" charset="0"/>
              </a:rPr>
              <a:t>right_motor</a:t>
            </a:r>
            <a:r>
              <a:rPr kumimoji="1" lang="en-US" altLang="ja-JP" sz="1100" dirty="0">
                <a:latin typeface="Consolas" panose="020B0609020204030204" pitchFamily="49" charset="0"/>
              </a:rPr>
              <a:t> = Motor(</a:t>
            </a:r>
            <a:r>
              <a:rPr kumimoji="1" lang="en-US" altLang="ja-JP" sz="1100" dirty="0" err="1">
                <a:latin typeface="Consolas" panose="020B0609020204030204" pitchFamily="49" charset="0"/>
              </a:rPr>
              <a:t>Port.C</a:t>
            </a:r>
            <a:r>
              <a:rPr kumimoji="1" lang="en-US" altLang="ja-JP" sz="1100" dirty="0">
                <a:latin typeface="Consolas" panose="020B0609020204030204" pitchFamily="49" charset="0"/>
              </a:rPr>
              <a:t>)</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タイヤの直径，</a:t>
            </a:r>
            <a:r>
              <a:rPr kumimoji="1" lang="en-US" altLang="ja-JP" sz="1100" dirty="0">
                <a:latin typeface="Consolas" panose="020B0609020204030204" pitchFamily="49" charset="0"/>
              </a:rPr>
              <a:t>mm</a:t>
            </a:r>
            <a:r>
              <a:rPr kumimoji="1" lang="ja-JP" altLang="en-US" sz="1100" dirty="0">
                <a:latin typeface="Consolas" panose="020B0609020204030204" pitchFamily="49" charset="0"/>
              </a:rPr>
              <a:t>単位</a:t>
            </a:r>
          </a:p>
          <a:p>
            <a:r>
              <a:rPr kumimoji="1" lang="en-US" altLang="ja-JP" sz="1100" dirty="0" err="1">
                <a:latin typeface="Consolas" panose="020B0609020204030204" pitchFamily="49" charset="0"/>
              </a:rPr>
              <a:t>wheel_diameter</a:t>
            </a:r>
            <a:r>
              <a:rPr kumimoji="1" lang="en-US" altLang="ja-JP" sz="1100" dirty="0">
                <a:latin typeface="Consolas" panose="020B0609020204030204" pitchFamily="49" charset="0"/>
              </a:rPr>
              <a:t> = 56</a:t>
            </a: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左右のタイヤ間の距離 </a:t>
            </a:r>
            <a:r>
              <a:rPr kumimoji="1" lang="en-US" altLang="ja-JP" sz="1100" dirty="0">
                <a:latin typeface="Consolas" panose="020B0609020204030204" pitchFamily="49" charset="0"/>
              </a:rPr>
              <a:t>mm</a:t>
            </a:r>
            <a:r>
              <a:rPr kumimoji="1" lang="ja-JP" altLang="en-US" sz="1100" dirty="0">
                <a:latin typeface="Consolas" panose="020B0609020204030204" pitchFamily="49" charset="0"/>
              </a:rPr>
              <a:t>単位</a:t>
            </a:r>
          </a:p>
          <a:p>
            <a:r>
              <a:rPr kumimoji="1" lang="en-US" altLang="ja-JP" sz="1100" dirty="0" err="1">
                <a:latin typeface="Consolas" panose="020B0609020204030204" pitchFamily="49" charset="0"/>
              </a:rPr>
              <a:t>axle_track</a:t>
            </a:r>
            <a:r>
              <a:rPr kumimoji="1" lang="en-US" altLang="ja-JP" sz="1100" dirty="0">
                <a:latin typeface="Consolas" panose="020B0609020204030204" pitchFamily="49" charset="0"/>
              </a:rPr>
              <a:t> = 123</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ロボットのインスタンス</a:t>
            </a:r>
          </a:p>
          <a:p>
            <a:r>
              <a:rPr kumimoji="1" lang="en-US" altLang="ja-JP" sz="1100" dirty="0">
                <a:latin typeface="Consolas" panose="020B0609020204030204" pitchFamily="49" charset="0"/>
              </a:rPr>
              <a:t>robot = </a:t>
            </a:r>
            <a:r>
              <a:rPr kumimoji="1" lang="en-US" altLang="ja-JP" sz="1100" dirty="0" err="1">
                <a:latin typeface="Consolas" panose="020B0609020204030204" pitchFamily="49" charset="0"/>
              </a:rPr>
              <a:t>DriveBase</a:t>
            </a:r>
            <a:r>
              <a:rPr kumimoji="1" lang="en-US" altLang="ja-JP" sz="1100" dirty="0">
                <a:latin typeface="Consolas" panose="020B0609020204030204" pitchFamily="49" charset="0"/>
              </a:rPr>
              <a:t>(</a:t>
            </a:r>
            <a:r>
              <a:rPr kumimoji="1" lang="en-US" altLang="ja-JP" sz="1100" dirty="0" err="1">
                <a:latin typeface="Consolas" panose="020B0609020204030204" pitchFamily="49" charset="0"/>
              </a:rPr>
              <a:t>left_motor</a:t>
            </a:r>
            <a:r>
              <a:rPr kumimoji="1" lang="en-US" altLang="ja-JP" sz="1100" dirty="0">
                <a:latin typeface="Consolas" panose="020B0609020204030204" pitchFamily="49" charset="0"/>
              </a:rPr>
              <a:t>, </a:t>
            </a:r>
            <a:r>
              <a:rPr kumimoji="1" lang="en-US" altLang="ja-JP" sz="1100" dirty="0" err="1">
                <a:latin typeface="Consolas" panose="020B0609020204030204" pitchFamily="49" charset="0"/>
              </a:rPr>
              <a:t>right_motor</a:t>
            </a:r>
            <a:r>
              <a:rPr kumimoji="1" lang="en-US" altLang="ja-JP" sz="1100" dirty="0">
                <a:latin typeface="Consolas" panose="020B0609020204030204" pitchFamily="49" charset="0"/>
              </a:rPr>
              <a:t>, </a:t>
            </a:r>
            <a:r>
              <a:rPr kumimoji="1" lang="en-US" altLang="ja-JP" sz="1100" dirty="0" err="1">
                <a:latin typeface="Consolas" panose="020B0609020204030204" pitchFamily="49" charset="0"/>
              </a:rPr>
              <a:t>wheel_diameter</a:t>
            </a:r>
            <a:r>
              <a:rPr kumimoji="1" lang="en-US" altLang="ja-JP" sz="1100" dirty="0">
                <a:latin typeface="Consolas" panose="020B0609020204030204" pitchFamily="49" charset="0"/>
              </a:rPr>
              <a:t>, </a:t>
            </a:r>
            <a:r>
              <a:rPr kumimoji="1" lang="en-US" altLang="ja-JP" sz="1100" dirty="0" err="1">
                <a:latin typeface="Consolas" panose="020B0609020204030204" pitchFamily="49" charset="0"/>
              </a:rPr>
              <a:t>axle_track</a:t>
            </a:r>
            <a:r>
              <a:rPr kumimoji="1" lang="en-US" altLang="ja-JP" sz="1100" dirty="0">
                <a:latin typeface="Consolas" panose="020B0609020204030204" pitchFamily="49" charset="0"/>
              </a:rPr>
              <a:t>)</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for n in range(5):</a:t>
            </a:r>
          </a:p>
          <a:p>
            <a:r>
              <a:rPr kumimoji="1" lang="en-US" altLang="ja-JP" sz="1100" dirty="0">
                <a:latin typeface="Consolas" panose="020B0609020204030204" pitchFamily="49" charset="0"/>
              </a:rPr>
              <a:t>    # -100</a:t>
            </a:r>
            <a:r>
              <a:rPr kumimoji="1" lang="ja-JP" altLang="en-US" sz="1100" dirty="0">
                <a:latin typeface="Consolas" panose="020B0609020204030204" pitchFamily="49" charset="0"/>
              </a:rPr>
              <a:t>～</a:t>
            </a:r>
            <a:r>
              <a:rPr kumimoji="1" lang="en-US" altLang="ja-JP" sz="1100" dirty="0">
                <a:latin typeface="Consolas" panose="020B0609020204030204" pitchFamily="49" charset="0"/>
              </a:rPr>
              <a:t>100</a:t>
            </a:r>
            <a:r>
              <a:rPr kumimoji="1" lang="ja-JP" altLang="en-US" sz="1100" dirty="0">
                <a:latin typeface="Consolas" panose="020B0609020204030204" pitchFamily="49" charset="0"/>
              </a:rPr>
              <a:t>の乱数を発生させる</a:t>
            </a:r>
          </a:p>
          <a:p>
            <a:r>
              <a:rPr kumimoji="1" lang="ja-JP" altLang="en-US" sz="1100" dirty="0">
                <a:latin typeface="Consolas" panose="020B0609020204030204" pitchFamily="49" charset="0"/>
              </a:rPr>
              <a:t>    </a:t>
            </a:r>
            <a:r>
              <a:rPr kumimoji="1" lang="en-US" altLang="ja-JP" sz="1100" dirty="0">
                <a:latin typeface="Consolas" panose="020B0609020204030204" pitchFamily="49" charset="0"/>
              </a:rPr>
              <a:t>steering = </a:t>
            </a:r>
            <a:r>
              <a:rPr kumimoji="1" lang="en-US" altLang="ja-JP" sz="1100" dirty="0" err="1">
                <a:latin typeface="Consolas" panose="020B0609020204030204" pitchFamily="49" charset="0"/>
              </a:rPr>
              <a:t>random.randrange</a:t>
            </a:r>
            <a:r>
              <a:rPr kumimoji="1" lang="en-US" altLang="ja-JP" sz="1100" dirty="0">
                <a:latin typeface="Consolas" panose="020B0609020204030204" pitchFamily="49" charset="0"/>
              </a:rPr>
              <a:t>(-100, 100)</a:t>
            </a:r>
          </a:p>
          <a:p>
            <a:r>
              <a:rPr kumimoji="1" lang="en-US" altLang="ja-JP" sz="1100" dirty="0">
                <a:latin typeface="Consolas" panose="020B0609020204030204" pitchFamily="49" charset="0"/>
              </a:rPr>
              <a:t>    # </a:t>
            </a:r>
            <a:r>
              <a:rPr kumimoji="1" lang="ja-JP" altLang="en-US" sz="1100" dirty="0">
                <a:latin typeface="Consolas" panose="020B0609020204030204" pitchFamily="49" charset="0"/>
              </a:rPr>
              <a:t>前進速度</a:t>
            </a:r>
            <a:r>
              <a:rPr kumimoji="1" lang="en-US" altLang="ja-JP" sz="1100" dirty="0">
                <a:latin typeface="Consolas" panose="020B0609020204030204" pitchFamily="49" charset="0"/>
              </a:rPr>
              <a:t>100mm/s</a:t>
            </a:r>
            <a:r>
              <a:rPr kumimoji="1" lang="ja-JP" altLang="en-US" sz="1100" dirty="0">
                <a:latin typeface="Consolas" panose="020B0609020204030204" pitchFamily="49" charset="0"/>
              </a:rPr>
              <a:t>，回転角速度</a:t>
            </a:r>
            <a:r>
              <a:rPr kumimoji="1" lang="en-US" altLang="ja-JP" sz="1100" dirty="0">
                <a:latin typeface="Consolas" panose="020B0609020204030204" pitchFamily="49" charset="0"/>
              </a:rPr>
              <a:t>steering</a:t>
            </a:r>
            <a:r>
              <a:rPr kumimoji="1" lang="ja-JP" altLang="en-US" sz="1100" dirty="0">
                <a:latin typeface="Consolas" panose="020B0609020204030204" pitchFamily="49" charset="0"/>
              </a:rPr>
              <a:t>で</a:t>
            </a:r>
            <a:r>
              <a:rPr kumimoji="1" lang="en-US" altLang="ja-JP" sz="1100" dirty="0">
                <a:latin typeface="Consolas" panose="020B0609020204030204" pitchFamily="49" charset="0"/>
              </a:rPr>
              <a:t>1000</a:t>
            </a:r>
            <a:r>
              <a:rPr kumimoji="1" lang="ja-JP" altLang="en-US" sz="1100" dirty="0">
                <a:latin typeface="Consolas" panose="020B0609020204030204" pitchFamily="49" charset="0"/>
              </a:rPr>
              <a:t>ミリ秒間だけ移動</a:t>
            </a:r>
          </a:p>
          <a:p>
            <a:r>
              <a:rPr kumimoji="1" lang="ja-JP" altLang="en-US" sz="1100" dirty="0">
                <a:latin typeface="Consolas" panose="020B0609020204030204" pitchFamily="49" charset="0"/>
              </a:rPr>
              <a:t>    </a:t>
            </a:r>
            <a:r>
              <a:rPr kumimoji="1" lang="en-US" altLang="ja-JP" sz="1100" dirty="0" err="1">
                <a:latin typeface="Consolas" panose="020B0609020204030204" pitchFamily="49" charset="0"/>
              </a:rPr>
              <a:t>robot.drive_time</a:t>
            </a:r>
            <a:r>
              <a:rPr kumimoji="1" lang="en-US" altLang="ja-JP" sz="1100" dirty="0">
                <a:latin typeface="Consolas" panose="020B0609020204030204" pitchFamily="49" charset="0"/>
              </a:rPr>
              <a:t>(100, steering, 1000)</a:t>
            </a:r>
          </a:p>
        </p:txBody>
      </p:sp>
      <p:sp>
        <p:nvSpPr>
          <p:cNvPr id="7" name="コンテンツ プレースホルダー 8">
            <a:extLst>
              <a:ext uri="{FF2B5EF4-FFF2-40B4-BE49-F238E27FC236}">
                <a16:creationId xmlns:a16="http://schemas.microsoft.com/office/drawing/2014/main" id="{AEA8660F-0293-44F9-B773-E4B8735E43D2}"/>
              </a:ext>
            </a:extLst>
          </p:cNvPr>
          <p:cNvSpPr txBox="1">
            <a:spLocks/>
          </p:cNvSpPr>
          <p:nvPr/>
        </p:nvSpPr>
        <p:spPr>
          <a:xfrm>
            <a:off x="335360" y="1707051"/>
            <a:ext cx="5797153" cy="60942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8" name="コンテンツ プレースホルダー 8">
            <a:extLst>
              <a:ext uri="{FF2B5EF4-FFF2-40B4-BE49-F238E27FC236}">
                <a16:creationId xmlns:a16="http://schemas.microsoft.com/office/drawing/2014/main" id="{56DFAE7C-5D51-49DF-AA41-08F4BE86359A}"/>
              </a:ext>
            </a:extLst>
          </p:cNvPr>
          <p:cNvSpPr txBox="1">
            <a:spLocks/>
          </p:cNvSpPr>
          <p:nvPr/>
        </p:nvSpPr>
        <p:spPr>
          <a:xfrm>
            <a:off x="6361133" y="1707051"/>
            <a:ext cx="5797153" cy="60942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ver.2</a:t>
            </a:r>
            <a:endParaRPr lang="ja-JP" altLang="en-US" sz="2800" dirty="0"/>
          </a:p>
        </p:txBody>
      </p:sp>
      <p:sp>
        <p:nvSpPr>
          <p:cNvPr id="9" name="正方形/長方形 8">
            <a:extLst>
              <a:ext uri="{FF2B5EF4-FFF2-40B4-BE49-F238E27FC236}">
                <a16:creationId xmlns:a16="http://schemas.microsoft.com/office/drawing/2014/main" id="{6BDE3F95-45E3-4536-8857-B75A10087ADD}"/>
              </a:ext>
            </a:extLst>
          </p:cNvPr>
          <p:cNvSpPr/>
          <p:nvPr/>
        </p:nvSpPr>
        <p:spPr>
          <a:xfrm>
            <a:off x="6353071" y="2316480"/>
            <a:ext cx="5560315" cy="433896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100" dirty="0">
                <a:latin typeface="Consolas" panose="020B0609020204030204" pitchFamily="49" charset="0"/>
              </a:rPr>
              <a:t>#!/usr/bin/env </a:t>
            </a:r>
            <a:r>
              <a:rPr kumimoji="1" lang="en-US" altLang="ja-JP" sz="1100" dirty="0" err="1">
                <a:latin typeface="Consolas" panose="020B0609020204030204" pitchFamily="49" charset="0"/>
              </a:rPr>
              <a:t>pybricks-micropython</a:t>
            </a:r>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from common import *</a:t>
            </a:r>
          </a:p>
          <a:p>
            <a:r>
              <a:rPr kumimoji="1" lang="en-US" altLang="ja-JP" sz="1100" dirty="0">
                <a:latin typeface="Consolas" panose="020B0609020204030204" pitchFamily="49" charset="0"/>
              </a:rPr>
              <a:t>import random</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左右のモーターのインスタンス</a:t>
            </a:r>
          </a:p>
          <a:p>
            <a:r>
              <a:rPr kumimoji="1" lang="en-US" altLang="ja-JP" sz="1100" dirty="0" err="1">
                <a:latin typeface="Consolas" panose="020B0609020204030204" pitchFamily="49" charset="0"/>
              </a:rPr>
              <a:t>left_motor</a:t>
            </a:r>
            <a:r>
              <a:rPr kumimoji="1" lang="en-US" altLang="ja-JP" sz="1100" dirty="0">
                <a:latin typeface="Consolas" panose="020B0609020204030204" pitchFamily="49" charset="0"/>
              </a:rPr>
              <a:t> = Motor(</a:t>
            </a:r>
            <a:r>
              <a:rPr kumimoji="1" lang="en-US" altLang="ja-JP" sz="1100" dirty="0" err="1">
                <a:latin typeface="Consolas" panose="020B0609020204030204" pitchFamily="49" charset="0"/>
              </a:rPr>
              <a:t>Port.B</a:t>
            </a:r>
            <a:r>
              <a:rPr kumimoji="1" lang="en-US" altLang="ja-JP" sz="1100" dirty="0">
                <a:latin typeface="Consolas" panose="020B0609020204030204" pitchFamily="49" charset="0"/>
              </a:rPr>
              <a:t>)</a:t>
            </a:r>
          </a:p>
          <a:p>
            <a:r>
              <a:rPr kumimoji="1" lang="en-US" altLang="ja-JP" sz="1100" dirty="0" err="1">
                <a:latin typeface="Consolas" panose="020B0609020204030204" pitchFamily="49" charset="0"/>
              </a:rPr>
              <a:t>right_motor</a:t>
            </a:r>
            <a:r>
              <a:rPr kumimoji="1" lang="en-US" altLang="ja-JP" sz="1100" dirty="0">
                <a:latin typeface="Consolas" panose="020B0609020204030204" pitchFamily="49" charset="0"/>
              </a:rPr>
              <a:t> = Motor(</a:t>
            </a:r>
            <a:r>
              <a:rPr kumimoji="1" lang="en-US" altLang="ja-JP" sz="1100" dirty="0" err="1">
                <a:latin typeface="Consolas" panose="020B0609020204030204" pitchFamily="49" charset="0"/>
              </a:rPr>
              <a:t>Port.C</a:t>
            </a:r>
            <a:r>
              <a:rPr kumimoji="1" lang="en-US" altLang="ja-JP" sz="1100" dirty="0">
                <a:latin typeface="Consolas" panose="020B0609020204030204" pitchFamily="49" charset="0"/>
              </a:rPr>
              <a:t>)</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タイヤの直径，</a:t>
            </a:r>
            <a:r>
              <a:rPr kumimoji="1" lang="en-US" altLang="ja-JP" sz="1100" dirty="0">
                <a:latin typeface="Consolas" panose="020B0609020204030204" pitchFamily="49" charset="0"/>
              </a:rPr>
              <a:t>mm</a:t>
            </a:r>
            <a:r>
              <a:rPr kumimoji="1" lang="ja-JP" altLang="en-US" sz="1100" dirty="0">
                <a:latin typeface="Consolas" panose="020B0609020204030204" pitchFamily="49" charset="0"/>
              </a:rPr>
              <a:t>単位</a:t>
            </a:r>
          </a:p>
          <a:p>
            <a:r>
              <a:rPr kumimoji="1" lang="en-US" altLang="ja-JP" sz="1100" dirty="0" err="1">
                <a:latin typeface="Consolas" panose="020B0609020204030204" pitchFamily="49" charset="0"/>
              </a:rPr>
              <a:t>wheel_diameter</a:t>
            </a:r>
            <a:r>
              <a:rPr kumimoji="1" lang="en-US" altLang="ja-JP" sz="1100" dirty="0">
                <a:latin typeface="Consolas" panose="020B0609020204030204" pitchFamily="49" charset="0"/>
              </a:rPr>
              <a:t> = 56</a:t>
            </a: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左右のタイヤ間の距離 </a:t>
            </a:r>
            <a:r>
              <a:rPr kumimoji="1" lang="en-US" altLang="ja-JP" sz="1100" dirty="0">
                <a:latin typeface="Consolas" panose="020B0609020204030204" pitchFamily="49" charset="0"/>
              </a:rPr>
              <a:t>mm</a:t>
            </a:r>
            <a:r>
              <a:rPr kumimoji="1" lang="ja-JP" altLang="en-US" sz="1100" dirty="0">
                <a:latin typeface="Consolas" panose="020B0609020204030204" pitchFamily="49" charset="0"/>
              </a:rPr>
              <a:t>単位</a:t>
            </a:r>
          </a:p>
          <a:p>
            <a:r>
              <a:rPr kumimoji="1" lang="en-US" altLang="ja-JP" sz="1100" dirty="0" err="1">
                <a:latin typeface="Consolas" panose="020B0609020204030204" pitchFamily="49" charset="0"/>
              </a:rPr>
              <a:t>axle_track</a:t>
            </a:r>
            <a:r>
              <a:rPr kumimoji="1" lang="en-US" altLang="ja-JP" sz="1100" dirty="0">
                <a:latin typeface="Consolas" panose="020B0609020204030204" pitchFamily="49" charset="0"/>
              </a:rPr>
              <a:t> = 123</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a:t>
            </a:r>
            <a:r>
              <a:rPr kumimoji="1" lang="ja-JP" altLang="en-US" sz="1100" dirty="0">
                <a:latin typeface="Consolas" panose="020B0609020204030204" pitchFamily="49" charset="0"/>
              </a:rPr>
              <a:t>ロボットのインスタンス</a:t>
            </a:r>
          </a:p>
          <a:p>
            <a:r>
              <a:rPr kumimoji="1" lang="en-US" altLang="ja-JP" sz="1100" dirty="0">
                <a:latin typeface="Consolas" panose="020B0609020204030204" pitchFamily="49" charset="0"/>
              </a:rPr>
              <a:t>robot = </a:t>
            </a:r>
            <a:r>
              <a:rPr kumimoji="1" lang="en-US" altLang="ja-JP" sz="1100" dirty="0" err="1">
                <a:latin typeface="Consolas" panose="020B0609020204030204" pitchFamily="49" charset="0"/>
              </a:rPr>
              <a:t>DriveBase</a:t>
            </a:r>
            <a:r>
              <a:rPr kumimoji="1" lang="en-US" altLang="ja-JP" sz="1100" dirty="0">
                <a:latin typeface="Consolas" panose="020B0609020204030204" pitchFamily="49" charset="0"/>
              </a:rPr>
              <a:t>(</a:t>
            </a:r>
            <a:r>
              <a:rPr kumimoji="1" lang="en-US" altLang="ja-JP" sz="1100" dirty="0" err="1">
                <a:latin typeface="Consolas" panose="020B0609020204030204" pitchFamily="49" charset="0"/>
              </a:rPr>
              <a:t>left_motor</a:t>
            </a:r>
            <a:r>
              <a:rPr kumimoji="1" lang="en-US" altLang="ja-JP" sz="1100" dirty="0">
                <a:latin typeface="Consolas" panose="020B0609020204030204" pitchFamily="49" charset="0"/>
              </a:rPr>
              <a:t>, </a:t>
            </a:r>
            <a:r>
              <a:rPr kumimoji="1" lang="en-US" altLang="ja-JP" sz="1100" dirty="0" err="1">
                <a:latin typeface="Consolas" panose="020B0609020204030204" pitchFamily="49" charset="0"/>
              </a:rPr>
              <a:t>right_motor</a:t>
            </a:r>
            <a:r>
              <a:rPr kumimoji="1" lang="en-US" altLang="ja-JP" sz="1100" dirty="0">
                <a:latin typeface="Consolas" panose="020B0609020204030204" pitchFamily="49" charset="0"/>
              </a:rPr>
              <a:t>, </a:t>
            </a:r>
            <a:r>
              <a:rPr kumimoji="1" lang="en-US" altLang="ja-JP" sz="1100" dirty="0" err="1">
                <a:latin typeface="Consolas" panose="020B0609020204030204" pitchFamily="49" charset="0"/>
              </a:rPr>
              <a:t>wheel_diameter</a:t>
            </a:r>
            <a:r>
              <a:rPr kumimoji="1" lang="en-US" altLang="ja-JP" sz="1100" dirty="0">
                <a:latin typeface="Consolas" panose="020B0609020204030204" pitchFamily="49" charset="0"/>
              </a:rPr>
              <a:t>, </a:t>
            </a:r>
            <a:r>
              <a:rPr kumimoji="1" lang="en-US" altLang="ja-JP" sz="1100" dirty="0" err="1">
                <a:latin typeface="Consolas" panose="020B0609020204030204" pitchFamily="49" charset="0"/>
              </a:rPr>
              <a:t>axle_track</a:t>
            </a:r>
            <a:r>
              <a:rPr kumimoji="1" lang="en-US" altLang="ja-JP" sz="1100" dirty="0">
                <a:latin typeface="Consolas" panose="020B0609020204030204" pitchFamily="49" charset="0"/>
              </a:rPr>
              <a:t>)</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for n in range(5):</a:t>
            </a:r>
          </a:p>
          <a:p>
            <a:r>
              <a:rPr kumimoji="1" lang="en-US" altLang="ja-JP" sz="1100" dirty="0">
                <a:latin typeface="Consolas" panose="020B0609020204030204" pitchFamily="49" charset="0"/>
              </a:rPr>
              <a:t>    # -100</a:t>
            </a:r>
            <a:r>
              <a:rPr kumimoji="1" lang="ja-JP" altLang="en-US" sz="1100" dirty="0">
                <a:latin typeface="Consolas" panose="020B0609020204030204" pitchFamily="49" charset="0"/>
              </a:rPr>
              <a:t>～</a:t>
            </a:r>
            <a:r>
              <a:rPr kumimoji="1" lang="en-US" altLang="ja-JP" sz="1100" dirty="0">
                <a:latin typeface="Consolas" panose="020B0609020204030204" pitchFamily="49" charset="0"/>
              </a:rPr>
              <a:t>100</a:t>
            </a:r>
            <a:r>
              <a:rPr kumimoji="1" lang="ja-JP" altLang="en-US" sz="1100" dirty="0">
                <a:latin typeface="Consolas" panose="020B0609020204030204" pitchFamily="49" charset="0"/>
              </a:rPr>
              <a:t>の乱数を発生させる</a:t>
            </a:r>
          </a:p>
          <a:p>
            <a:r>
              <a:rPr kumimoji="1" lang="ja-JP" altLang="en-US" sz="1100" dirty="0">
                <a:latin typeface="Consolas" panose="020B0609020204030204" pitchFamily="49" charset="0"/>
              </a:rPr>
              <a:t>    </a:t>
            </a:r>
            <a:r>
              <a:rPr kumimoji="1" lang="en-US" altLang="ja-JP" sz="1100" dirty="0">
                <a:latin typeface="Consolas" panose="020B0609020204030204" pitchFamily="49" charset="0"/>
              </a:rPr>
              <a:t>steering = </a:t>
            </a:r>
            <a:r>
              <a:rPr kumimoji="1" lang="en-US" altLang="ja-JP" sz="1100" dirty="0" err="1">
                <a:latin typeface="Consolas" panose="020B0609020204030204" pitchFamily="49" charset="0"/>
              </a:rPr>
              <a:t>random.randrange</a:t>
            </a:r>
            <a:r>
              <a:rPr kumimoji="1" lang="en-US" altLang="ja-JP" sz="1100" dirty="0">
                <a:latin typeface="Consolas" panose="020B0609020204030204" pitchFamily="49" charset="0"/>
              </a:rPr>
              <a:t>(-100, 100)</a:t>
            </a:r>
          </a:p>
          <a:p>
            <a:endParaRPr kumimoji="1" lang="en-US" altLang="ja-JP" sz="1100" dirty="0">
              <a:latin typeface="Consolas" panose="020B0609020204030204" pitchFamily="49" charset="0"/>
            </a:endParaRPr>
          </a:p>
          <a:p>
            <a:r>
              <a:rPr kumimoji="1" lang="en-US" altLang="ja-JP" sz="1100" dirty="0">
                <a:latin typeface="Consolas" panose="020B0609020204030204" pitchFamily="49" charset="0"/>
              </a:rPr>
              <a:t>    # </a:t>
            </a:r>
            <a:r>
              <a:rPr kumimoji="1" lang="ja-JP" altLang="en-US" sz="1100" dirty="0">
                <a:latin typeface="Consolas" panose="020B0609020204030204" pitchFamily="49" charset="0"/>
              </a:rPr>
              <a:t>前進速度</a:t>
            </a:r>
            <a:r>
              <a:rPr kumimoji="1" lang="en-US" altLang="ja-JP" sz="1100" dirty="0">
                <a:latin typeface="Consolas" panose="020B0609020204030204" pitchFamily="49" charset="0"/>
              </a:rPr>
              <a:t>100mm/s</a:t>
            </a:r>
            <a:r>
              <a:rPr kumimoji="1" lang="ja-JP" altLang="en-US" sz="1100" dirty="0">
                <a:latin typeface="Consolas" panose="020B0609020204030204" pitchFamily="49" charset="0"/>
              </a:rPr>
              <a:t>，回転角速度</a:t>
            </a:r>
            <a:r>
              <a:rPr kumimoji="1" lang="en-US" altLang="ja-JP" sz="1100" dirty="0">
                <a:latin typeface="Consolas" panose="020B0609020204030204" pitchFamily="49" charset="0"/>
              </a:rPr>
              <a:t>steering</a:t>
            </a:r>
            <a:r>
              <a:rPr kumimoji="1" lang="ja-JP" altLang="en-US" sz="1100" dirty="0">
                <a:latin typeface="Consolas" panose="020B0609020204030204" pitchFamily="49" charset="0"/>
              </a:rPr>
              <a:t>で</a:t>
            </a:r>
            <a:r>
              <a:rPr kumimoji="1" lang="en-US" altLang="ja-JP" sz="1100" dirty="0">
                <a:latin typeface="Consolas" panose="020B0609020204030204" pitchFamily="49" charset="0"/>
              </a:rPr>
              <a:t>1000</a:t>
            </a:r>
            <a:r>
              <a:rPr kumimoji="1" lang="ja-JP" altLang="en-US" sz="1100" dirty="0">
                <a:latin typeface="Consolas" panose="020B0609020204030204" pitchFamily="49" charset="0"/>
              </a:rPr>
              <a:t>ミリ秒間だけ移動</a:t>
            </a:r>
          </a:p>
          <a:p>
            <a:r>
              <a:rPr kumimoji="1" lang="ja-JP" altLang="en-US" sz="1100" dirty="0">
                <a:latin typeface="Consolas" panose="020B0609020204030204" pitchFamily="49" charset="0"/>
              </a:rPr>
              <a:t>    </a:t>
            </a:r>
            <a:r>
              <a:rPr kumimoji="1" lang="en-US" altLang="ja-JP" sz="1100" dirty="0" err="1">
                <a:latin typeface="Consolas" panose="020B0609020204030204" pitchFamily="49" charset="0"/>
              </a:rPr>
              <a:t>robot.drive</a:t>
            </a:r>
            <a:r>
              <a:rPr kumimoji="1" lang="en-US" altLang="ja-JP" sz="1100" dirty="0">
                <a:latin typeface="Consolas" panose="020B0609020204030204" pitchFamily="49" charset="0"/>
              </a:rPr>
              <a:t>(100, steering)</a:t>
            </a:r>
          </a:p>
          <a:p>
            <a:r>
              <a:rPr kumimoji="1" lang="en-US" altLang="ja-JP" sz="1100" dirty="0">
                <a:latin typeface="Consolas" panose="020B0609020204030204" pitchFamily="49" charset="0"/>
              </a:rPr>
              <a:t>    wait(1000)</a:t>
            </a:r>
          </a:p>
          <a:p>
            <a:r>
              <a:rPr kumimoji="1" lang="en-US" altLang="ja-JP" sz="1100" dirty="0">
                <a:latin typeface="Consolas" panose="020B0609020204030204" pitchFamily="49" charset="0"/>
              </a:rPr>
              <a:t>    </a:t>
            </a:r>
            <a:r>
              <a:rPr kumimoji="1" lang="en-US" altLang="ja-JP" sz="1100" dirty="0" err="1">
                <a:latin typeface="Consolas" panose="020B0609020204030204" pitchFamily="49" charset="0"/>
              </a:rPr>
              <a:t>robot.stop</a:t>
            </a:r>
            <a:r>
              <a:rPr kumimoji="1" lang="en-US" altLang="ja-JP" sz="1100" dirty="0">
                <a:latin typeface="Consolas" panose="020B0609020204030204" pitchFamily="49" charset="0"/>
              </a:rPr>
              <a:t>()</a:t>
            </a:r>
          </a:p>
          <a:p>
            <a:endParaRPr kumimoji="1" lang="en-US" altLang="ja-JP" sz="1100" dirty="0">
              <a:latin typeface="Consolas" panose="020B0609020204030204" pitchFamily="49" charset="0"/>
            </a:endParaRPr>
          </a:p>
        </p:txBody>
      </p:sp>
    </p:spTree>
    <p:extLst>
      <p:ext uri="{BB962C8B-B14F-4D97-AF65-F5344CB8AC3E}">
        <p14:creationId xmlns:p14="http://schemas.microsoft.com/office/powerpoint/2010/main" val="22257505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A5A0903-9584-47F5-A043-BB68569CDC54}"/>
              </a:ext>
            </a:extLst>
          </p:cNvPr>
          <p:cNvSpPr>
            <a:spLocks noGrp="1"/>
          </p:cNvSpPr>
          <p:nvPr>
            <p:ph idx="1"/>
          </p:nvPr>
        </p:nvSpPr>
        <p:spPr>
          <a:xfrm>
            <a:off x="335360" y="1100888"/>
            <a:ext cx="11617291" cy="5757111"/>
          </a:xfrm>
        </p:spPr>
        <p:txBody>
          <a:bodyPr>
            <a:normAutofit fontScale="70000" lnSpcReduction="20000"/>
          </a:bodyPr>
          <a:lstStyle/>
          <a:p>
            <a:r>
              <a:rPr lang="en-US" altLang="ja-JP" dirty="0"/>
              <a:t>7.2.3</a:t>
            </a:r>
            <a:r>
              <a:rPr lang="ja-JP" altLang="en-US" dirty="0"/>
              <a:t>　マイブロックを関数を使う</a:t>
            </a:r>
            <a:endParaRPr lang="en-US" altLang="ja-JP" dirty="0"/>
          </a:p>
          <a:p>
            <a:r>
              <a:rPr lang="ja-JP" altLang="en-US" dirty="0"/>
              <a:t>ブロック①～④：ステアリングブロックと音ブロックを</a:t>
            </a:r>
            <a:r>
              <a:rPr lang="en-US" altLang="ja-JP" dirty="0"/>
              <a:t>3</a:t>
            </a:r>
            <a:r>
              <a:rPr lang="ja-JP" altLang="en-US" dirty="0"/>
              <a:t>つつなげて，移動した後にドレミを鳴らすように設定しています．ブロック </a:t>
            </a:r>
            <a:r>
              <a:rPr lang="en-US" altLang="ja-JP" dirty="0"/>
              <a:t>1 </a:t>
            </a:r>
            <a:r>
              <a:rPr lang="ja-JP" altLang="en-US" dirty="0"/>
              <a:t>～ </a:t>
            </a:r>
            <a:r>
              <a:rPr lang="en-US" altLang="ja-JP" dirty="0"/>
              <a:t>4 </a:t>
            </a:r>
            <a:r>
              <a:rPr lang="ja-JP" altLang="en-US" dirty="0"/>
              <a:t>をすべて選択した状態で，メニュー＞ツール＞マイブロックビルダーをクリックします．名前に </a:t>
            </a:r>
            <a:r>
              <a:rPr lang="en-US" altLang="ja-JP" dirty="0" err="1"/>
              <a:t>forward_doremi</a:t>
            </a:r>
            <a:r>
              <a:rPr lang="ja-JP" altLang="en-US" dirty="0"/>
              <a:t>と入力して，パラメーターの追加（＋ボタン）をクリックします．パラメーターの設定タブを開いて，名前に </a:t>
            </a:r>
            <a:r>
              <a:rPr lang="en-US" altLang="ja-JP" dirty="0" err="1"/>
              <a:t>ste</a:t>
            </a:r>
            <a:r>
              <a:rPr lang="en-US" altLang="ja-JP" dirty="0"/>
              <a:t> </a:t>
            </a:r>
            <a:r>
              <a:rPr lang="ja-JP" altLang="en-US" dirty="0"/>
              <a:t>を入力します．同様に，もう一度パラメーターの追加（＋ボタン）をクリックし，パラメーターの設定タブを開いて，名前に </a:t>
            </a:r>
            <a:r>
              <a:rPr lang="en-US" altLang="ja-JP" dirty="0"/>
              <a:t>pow </a:t>
            </a:r>
            <a:r>
              <a:rPr lang="ja-JP" altLang="en-US" dirty="0"/>
              <a:t>を入力します（図 </a:t>
            </a:r>
            <a:r>
              <a:rPr lang="en-US" altLang="ja-JP" dirty="0"/>
              <a:t>7.3(b)</a:t>
            </a:r>
            <a:r>
              <a:rPr lang="ja-JP" altLang="en-US" dirty="0"/>
              <a:t>）．完了したら，終了をクリックします．</a:t>
            </a:r>
          </a:p>
          <a:p>
            <a:r>
              <a:rPr lang="ja-JP" altLang="en-US" dirty="0"/>
              <a:t>ブロック⑤：プロジェクトに新しいタブ </a:t>
            </a:r>
            <a:r>
              <a:rPr lang="en-US" altLang="ja-JP" dirty="0" err="1"/>
              <a:t>forward_doremi</a:t>
            </a:r>
            <a:r>
              <a:rPr lang="en-US" altLang="ja-JP" dirty="0"/>
              <a:t> </a:t>
            </a:r>
            <a:r>
              <a:rPr lang="ja-JP" altLang="en-US" dirty="0"/>
              <a:t>が現れて，先ほど選択していたブロックがこちらに移ります．また，</a:t>
            </a:r>
            <a:r>
              <a:rPr lang="en-US" altLang="ja-JP" dirty="0"/>
              <a:t>2 </a:t>
            </a:r>
            <a:r>
              <a:rPr lang="ja-JP" altLang="en-US" dirty="0"/>
              <a:t>つのデータハブを持った灰色のブロックが現れます．左のデータハブが </a:t>
            </a:r>
            <a:r>
              <a:rPr lang="en-US" altLang="ja-JP" dirty="0" err="1"/>
              <a:t>ste</a:t>
            </a:r>
            <a:r>
              <a:rPr lang="en-US" altLang="ja-JP" dirty="0"/>
              <a:t> </a:t>
            </a:r>
            <a:r>
              <a:rPr lang="ja-JP" altLang="en-US" dirty="0"/>
              <a:t>の値，右のデータハブが </a:t>
            </a:r>
            <a:r>
              <a:rPr lang="en-US" altLang="ja-JP" dirty="0"/>
              <a:t>pow </a:t>
            </a:r>
            <a:r>
              <a:rPr lang="ja-JP" altLang="en-US" dirty="0"/>
              <a:t>の値になります．</a:t>
            </a:r>
            <a:r>
              <a:rPr lang="en-US" altLang="ja-JP" dirty="0" err="1"/>
              <a:t>ste</a:t>
            </a:r>
            <a:r>
              <a:rPr lang="en-US" altLang="ja-JP" dirty="0"/>
              <a:t> </a:t>
            </a:r>
            <a:r>
              <a:rPr lang="ja-JP" altLang="en-US" dirty="0"/>
              <a:t>のデータハブとステアリングブロックのステアリングをデータワイヤーで接続します．同様に，</a:t>
            </a:r>
            <a:r>
              <a:rPr lang="en-US" altLang="ja-JP" dirty="0"/>
              <a:t>pow </a:t>
            </a:r>
            <a:r>
              <a:rPr lang="ja-JP" altLang="en-US" dirty="0"/>
              <a:t>のデータハブとステアリングブロックのパワーをデータワイヤーで接続します．</a:t>
            </a:r>
          </a:p>
          <a:p>
            <a:r>
              <a:rPr lang="ja-JP" altLang="en-US" dirty="0"/>
              <a:t>ブロック⑥：元のタブをクリックすると，</a:t>
            </a:r>
            <a:r>
              <a:rPr lang="en-US" altLang="ja-JP" dirty="0" err="1"/>
              <a:t>forward_doremi</a:t>
            </a:r>
            <a:r>
              <a:rPr lang="en-US" altLang="ja-JP" dirty="0"/>
              <a:t> </a:t>
            </a:r>
            <a:r>
              <a:rPr lang="ja-JP" altLang="en-US" dirty="0"/>
              <a:t>という名前のマイブロックができていますので，左のデータハブ（</a:t>
            </a:r>
            <a:r>
              <a:rPr lang="en-US" altLang="ja-JP" dirty="0" err="1"/>
              <a:t>ste</a:t>
            </a:r>
            <a:r>
              <a:rPr lang="ja-JP" altLang="en-US" dirty="0"/>
              <a:t>）に </a:t>
            </a:r>
            <a:r>
              <a:rPr lang="en-US" altLang="ja-JP" dirty="0"/>
              <a:t>10</a:t>
            </a:r>
            <a:r>
              <a:rPr lang="ja-JP" altLang="en-US" dirty="0"/>
              <a:t>，右のデータハブ（</a:t>
            </a:r>
            <a:r>
              <a:rPr lang="en-US" altLang="ja-JP" dirty="0"/>
              <a:t>pow</a:t>
            </a:r>
            <a:r>
              <a:rPr lang="ja-JP" altLang="en-US" dirty="0"/>
              <a:t>）に </a:t>
            </a:r>
            <a:r>
              <a:rPr lang="en-US" altLang="ja-JP" dirty="0"/>
              <a:t>20 </a:t>
            </a:r>
            <a:r>
              <a:rPr lang="ja-JP" altLang="en-US" dirty="0"/>
              <a:t>を入力します．これで実行すると，マイブロックが実行されて，ロボットは右にカーブしながら前進した後にドレミと音を鳴らします．</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115</a:t>
            </a:fld>
            <a:endParaRPr lang="ja-JP" altLang="en-US" dirty="0"/>
          </a:p>
        </p:txBody>
      </p:sp>
      <p:sp>
        <p:nvSpPr>
          <p:cNvPr id="2" name="タイトル 1">
            <a:extLst>
              <a:ext uri="{FF2B5EF4-FFF2-40B4-BE49-F238E27FC236}">
                <a16:creationId xmlns:a16="http://schemas.microsoft.com/office/drawing/2014/main" id="{7E3CF031-1959-4E7A-BB68-EDCB26B72E25}"/>
              </a:ext>
            </a:extLst>
          </p:cNvPr>
          <p:cNvSpPr>
            <a:spLocks noGrp="1"/>
          </p:cNvSpPr>
          <p:nvPr>
            <p:ph type="title"/>
          </p:nvPr>
        </p:nvSpPr>
        <p:spPr/>
        <p:txBody>
          <a:bodyPr>
            <a:noAutofit/>
          </a:bodyPr>
          <a:lstStyle/>
          <a:p>
            <a:r>
              <a:rPr lang="en-US" altLang="ja-JP" sz="3200" dirty="0"/>
              <a:t>7.2</a:t>
            </a:r>
            <a:r>
              <a:rPr lang="ja-JP" altLang="en-US" sz="3200" dirty="0"/>
              <a:t>　複雑な動作をプログラミングするためのテクニック</a:t>
            </a:r>
          </a:p>
        </p:txBody>
      </p:sp>
    </p:spTree>
    <p:extLst>
      <p:ext uri="{BB962C8B-B14F-4D97-AF65-F5344CB8AC3E}">
        <p14:creationId xmlns:p14="http://schemas.microsoft.com/office/powerpoint/2010/main" val="35804352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A5A0903-9584-47F5-A043-BB68569CDC54}"/>
              </a:ext>
            </a:extLst>
          </p:cNvPr>
          <p:cNvSpPr>
            <a:spLocks noGrp="1"/>
          </p:cNvSpPr>
          <p:nvPr>
            <p:ph idx="1"/>
          </p:nvPr>
        </p:nvSpPr>
        <p:spPr/>
        <p:txBody>
          <a:bodyPr/>
          <a:lstStyle/>
          <a:p>
            <a:r>
              <a:rPr lang="en-US" altLang="ja-JP" dirty="0"/>
              <a:t>7.2.3</a:t>
            </a:r>
            <a:r>
              <a:rPr lang="ja-JP" altLang="en-US" dirty="0"/>
              <a:t>　マイブロックを関数を使う</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116</a:t>
            </a:fld>
            <a:endParaRPr lang="ja-JP" altLang="en-US" dirty="0"/>
          </a:p>
        </p:txBody>
      </p:sp>
      <p:sp>
        <p:nvSpPr>
          <p:cNvPr id="2" name="タイトル 1">
            <a:extLst>
              <a:ext uri="{FF2B5EF4-FFF2-40B4-BE49-F238E27FC236}">
                <a16:creationId xmlns:a16="http://schemas.microsoft.com/office/drawing/2014/main" id="{7E3CF031-1959-4E7A-BB68-EDCB26B72E25}"/>
              </a:ext>
            </a:extLst>
          </p:cNvPr>
          <p:cNvSpPr>
            <a:spLocks noGrp="1"/>
          </p:cNvSpPr>
          <p:nvPr>
            <p:ph type="title"/>
          </p:nvPr>
        </p:nvSpPr>
        <p:spPr/>
        <p:txBody>
          <a:bodyPr>
            <a:noAutofit/>
          </a:bodyPr>
          <a:lstStyle/>
          <a:p>
            <a:r>
              <a:rPr lang="en-US" altLang="ja-JP" sz="3200" dirty="0"/>
              <a:t>7.2</a:t>
            </a:r>
            <a:r>
              <a:rPr lang="ja-JP" altLang="en-US" sz="3200" dirty="0"/>
              <a:t>　複雑な動作をプログラミングするためのテクニック</a:t>
            </a:r>
          </a:p>
        </p:txBody>
      </p:sp>
      <p:pic>
        <p:nvPicPr>
          <p:cNvPr id="6" name="図 5">
            <a:extLst>
              <a:ext uri="{FF2B5EF4-FFF2-40B4-BE49-F238E27FC236}">
                <a16:creationId xmlns:a16="http://schemas.microsoft.com/office/drawing/2014/main" id="{5B7BB070-E8AB-4CB0-BB6B-2F9A358DFAF5}"/>
              </a:ext>
            </a:extLst>
          </p:cNvPr>
          <p:cNvPicPr>
            <a:picLocks noChangeAspect="1"/>
          </p:cNvPicPr>
          <p:nvPr/>
        </p:nvPicPr>
        <p:blipFill>
          <a:blip r:embed="rId2"/>
          <a:stretch>
            <a:fillRect/>
          </a:stretch>
        </p:blipFill>
        <p:spPr>
          <a:xfrm>
            <a:off x="96011" y="1779744"/>
            <a:ext cx="9299171" cy="3317985"/>
          </a:xfrm>
          <a:prstGeom prst="rect">
            <a:avLst/>
          </a:prstGeom>
        </p:spPr>
      </p:pic>
      <p:pic>
        <p:nvPicPr>
          <p:cNvPr id="8" name="図 7">
            <a:extLst>
              <a:ext uri="{FF2B5EF4-FFF2-40B4-BE49-F238E27FC236}">
                <a16:creationId xmlns:a16="http://schemas.microsoft.com/office/drawing/2014/main" id="{46153378-FA7B-4B18-BF8A-9872EB0310B4}"/>
              </a:ext>
            </a:extLst>
          </p:cNvPr>
          <p:cNvPicPr>
            <a:picLocks noChangeAspect="1"/>
          </p:cNvPicPr>
          <p:nvPr/>
        </p:nvPicPr>
        <p:blipFill>
          <a:blip r:embed="rId3"/>
          <a:stretch>
            <a:fillRect/>
          </a:stretch>
        </p:blipFill>
        <p:spPr>
          <a:xfrm>
            <a:off x="8214789" y="4177384"/>
            <a:ext cx="3737862" cy="2043247"/>
          </a:xfrm>
          <a:prstGeom prst="rect">
            <a:avLst/>
          </a:prstGeom>
        </p:spPr>
      </p:pic>
    </p:spTree>
    <p:extLst>
      <p:ext uri="{BB962C8B-B14F-4D97-AF65-F5344CB8AC3E}">
        <p14:creationId xmlns:p14="http://schemas.microsoft.com/office/powerpoint/2010/main" val="34524063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A5A0903-9584-47F5-A043-BB68569CDC54}"/>
              </a:ext>
            </a:extLst>
          </p:cNvPr>
          <p:cNvSpPr>
            <a:spLocks noGrp="1"/>
          </p:cNvSpPr>
          <p:nvPr>
            <p:ph idx="1"/>
          </p:nvPr>
        </p:nvSpPr>
        <p:spPr/>
        <p:txBody>
          <a:bodyPr/>
          <a:lstStyle/>
          <a:p>
            <a:r>
              <a:rPr lang="en-US" altLang="ja-JP" dirty="0"/>
              <a:t>7.2.3</a:t>
            </a:r>
            <a:r>
              <a:rPr lang="ja-JP" altLang="en-US" dirty="0"/>
              <a:t>　マイブロックを関数を使う</a:t>
            </a:r>
            <a:endParaRPr lang="en-US" altLang="ja-JP" dirty="0"/>
          </a:p>
          <a:p>
            <a:r>
              <a:rPr lang="en-US" altLang="ja-JP" dirty="0"/>
              <a:t>EV3 Classroom</a:t>
            </a:r>
            <a:r>
              <a:rPr lang="ja-JP" altLang="en-US" dirty="0"/>
              <a:t>のプログラム</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117</a:t>
            </a:fld>
            <a:endParaRPr lang="ja-JP" altLang="en-US" dirty="0"/>
          </a:p>
        </p:txBody>
      </p:sp>
      <p:sp>
        <p:nvSpPr>
          <p:cNvPr id="2" name="タイトル 1">
            <a:extLst>
              <a:ext uri="{FF2B5EF4-FFF2-40B4-BE49-F238E27FC236}">
                <a16:creationId xmlns:a16="http://schemas.microsoft.com/office/drawing/2014/main" id="{7E3CF031-1959-4E7A-BB68-EDCB26B72E25}"/>
              </a:ext>
            </a:extLst>
          </p:cNvPr>
          <p:cNvSpPr>
            <a:spLocks noGrp="1"/>
          </p:cNvSpPr>
          <p:nvPr>
            <p:ph type="title"/>
          </p:nvPr>
        </p:nvSpPr>
        <p:spPr/>
        <p:txBody>
          <a:bodyPr>
            <a:noAutofit/>
          </a:bodyPr>
          <a:lstStyle/>
          <a:p>
            <a:r>
              <a:rPr lang="en-US" altLang="ja-JP" sz="3200" dirty="0"/>
              <a:t>7.2</a:t>
            </a:r>
            <a:r>
              <a:rPr lang="ja-JP" altLang="en-US" sz="3200" dirty="0"/>
              <a:t>　複雑な動作をプログラミングするためのテクニック</a:t>
            </a:r>
          </a:p>
        </p:txBody>
      </p:sp>
      <p:pic>
        <p:nvPicPr>
          <p:cNvPr id="9" name="図 8">
            <a:extLst>
              <a:ext uri="{FF2B5EF4-FFF2-40B4-BE49-F238E27FC236}">
                <a16:creationId xmlns:a16="http://schemas.microsoft.com/office/drawing/2014/main" id="{F33324AB-FB5A-41A5-B8DD-540CE3893D44}"/>
              </a:ext>
            </a:extLst>
          </p:cNvPr>
          <p:cNvPicPr>
            <a:picLocks noChangeAspect="1"/>
          </p:cNvPicPr>
          <p:nvPr/>
        </p:nvPicPr>
        <p:blipFill>
          <a:blip r:embed="rId2"/>
          <a:stretch>
            <a:fillRect/>
          </a:stretch>
        </p:blipFill>
        <p:spPr>
          <a:xfrm>
            <a:off x="540717" y="2794000"/>
            <a:ext cx="5313979" cy="3442343"/>
          </a:xfrm>
          <a:prstGeom prst="rect">
            <a:avLst/>
          </a:prstGeom>
        </p:spPr>
      </p:pic>
      <p:pic>
        <p:nvPicPr>
          <p:cNvPr id="11" name="図 10">
            <a:extLst>
              <a:ext uri="{FF2B5EF4-FFF2-40B4-BE49-F238E27FC236}">
                <a16:creationId xmlns:a16="http://schemas.microsoft.com/office/drawing/2014/main" id="{20A472F4-6C3E-4258-9874-A74058092D8E}"/>
              </a:ext>
            </a:extLst>
          </p:cNvPr>
          <p:cNvPicPr>
            <a:picLocks noChangeAspect="1"/>
          </p:cNvPicPr>
          <p:nvPr/>
        </p:nvPicPr>
        <p:blipFill>
          <a:blip r:embed="rId3"/>
          <a:stretch>
            <a:fillRect/>
          </a:stretch>
        </p:blipFill>
        <p:spPr>
          <a:xfrm>
            <a:off x="6458639" y="2946213"/>
            <a:ext cx="5313979" cy="3468331"/>
          </a:xfrm>
          <a:prstGeom prst="rect">
            <a:avLst/>
          </a:prstGeom>
        </p:spPr>
      </p:pic>
      <p:sp>
        <p:nvSpPr>
          <p:cNvPr id="7" name="テキスト ボックス 6">
            <a:extLst>
              <a:ext uri="{FF2B5EF4-FFF2-40B4-BE49-F238E27FC236}">
                <a16:creationId xmlns:a16="http://schemas.microsoft.com/office/drawing/2014/main" id="{28862879-B0D7-46BE-B5B9-281BF4CCE54C}"/>
              </a:ext>
            </a:extLst>
          </p:cNvPr>
          <p:cNvSpPr txBox="1"/>
          <p:nvPr/>
        </p:nvSpPr>
        <p:spPr>
          <a:xfrm>
            <a:off x="10035179" y="2684603"/>
            <a:ext cx="625306" cy="523220"/>
          </a:xfrm>
          <a:prstGeom prst="rect">
            <a:avLst/>
          </a:prstGeom>
          <a:noFill/>
        </p:spPr>
        <p:txBody>
          <a:bodyPr wrap="square">
            <a:spAutoFit/>
          </a:bodyPr>
          <a:lstStyle/>
          <a:p>
            <a:pPr algn="ctr"/>
            <a:r>
              <a:rPr lang="ja-JP" altLang="en-US" sz="2800" dirty="0"/>
              <a:t>①</a:t>
            </a:r>
          </a:p>
        </p:txBody>
      </p:sp>
      <p:sp>
        <p:nvSpPr>
          <p:cNvPr id="8" name="テキスト ボックス 7">
            <a:extLst>
              <a:ext uri="{FF2B5EF4-FFF2-40B4-BE49-F238E27FC236}">
                <a16:creationId xmlns:a16="http://schemas.microsoft.com/office/drawing/2014/main" id="{C14F6C24-40B8-4165-B75A-1BB771FF33F0}"/>
              </a:ext>
            </a:extLst>
          </p:cNvPr>
          <p:cNvSpPr txBox="1"/>
          <p:nvPr/>
        </p:nvSpPr>
        <p:spPr>
          <a:xfrm>
            <a:off x="11644298" y="4374926"/>
            <a:ext cx="576988" cy="523220"/>
          </a:xfrm>
          <a:prstGeom prst="rect">
            <a:avLst/>
          </a:prstGeom>
          <a:noFill/>
        </p:spPr>
        <p:txBody>
          <a:bodyPr wrap="square">
            <a:spAutoFit/>
          </a:bodyPr>
          <a:lstStyle/>
          <a:p>
            <a:pPr algn="ctr"/>
            <a:r>
              <a:rPr lang="ja-JP" altLang="en-US" sz="2800" dirty="0"/>
              <a:t>②</a:t>
            </a:r>
          </a:p>
        </p:txBody>
      </p:sp>
      <p:sp>
        <p:nvSpPr>
          <p:cNvPr id="12" name="テキスト ボックス 11">
            <a:extLst>
              <a:ext uri="{FF2B5EF4-FFF2-40B4-BE49-F238E27FC236}">
                <a16:creationId xmlns:a16="http://schemas.microsoft.com/office/drawing/2014/main" id="{0581674A-442F-4CDB-8655-F661FC021626}"/>
              </a:ext>
            </a:extLst>
          </p:cNvPr>
          <p:cNvSpPr txBox="1"/>
          <p:nvPr/>
        </p:nvSpPr>
        <p:spPr>
          <a:xfrm>
            <a:off x="5989320" y="3537694"/>
            <a:ext cx="721811" cy="523220"/>
          </a:xfrm>
          <a:prstGeom prst="rect">
            <a:avLst/>
          </a:prstGeom>
          <a:noFill/>
        </p:spPr>
        <p:txBody>
          <a:bodyPr wrap="square">
            <a:spAutoFit/>
          </a:bodyPr>
          <a:lstStyle/>
          <a:p>
            <a:pPr algn="ctr"/>
            <a:r>
              <a:rPr lang="ja-JP" altLang="en-US" sz="2800" dirty="0"/>
              <a:t>⑥</a:t>
            </a:r>
          </a:p>
        </p:txBody>
      </p:sp>
      <p:sp>
        <p:nvSpPr>
          <p:cNvPr id="14" name="テキスト ボックス 13">
            <a:extLst>
              <a:ext uri="{FF2B5EF4-FFF2-40B4-BE49-F238E27FC236}">
                <a16:creationId xmlns:a16="http://schemas.microsoft.com/office/drawing/2014/main" id="{47FFCC84-961B-4A8C-B39A-5DA4C8F66583}"/>
              </a:ext>
            </a:extLst>
          </p:cNvPr>
          <p:cNvSpPr txBox="1"/>
          <p:nvPr/>
        </p:nvSpPr>
        <p:spPr>
          <a:xfrm>
            <a:off x="11644298" y="4835654"/>
            <a:ext cx="576988" cy="523220"/>
          </a:xfrm>
          <a:prstGeom prst="rect">
            <a:avLst/>
          </a:prstGeom>
          <a:noFill/>
        </p:spPr>
        <p:txBody>
          <a:bodyPr wrap="square">
            <a:spAutoFit/>
          </a:bodyPr>
          <a:lstStyle/>
          <a:p>
            <a:pPr algn="ctr"/>
            <a:r>
              <a:rPr lang="ja-JP" altLang="en-US" sz="2800" dirty="0"/>
              <a:t>③</a:t>
            </a:r>
          </a:p>
        </p:txBody>
      </p:sp>
      <p:sp>
        <p:nvSpPr>
          <p:cNvPr id="17" name="テキスト ボックス 16">
            <a:extLst>
              <a:ext uri="{FF2B5EF4-FFF2-40B4-BE49-F238E27FC236}">
                <a16:creationId xmlns:a16="http://schemas.microsoft.com/office/drawing/2014/main" id="{FC9A1C5F-CE2C-404C-A8D1-E4BBBC0B878F}"/>
              </a:ext>
            </a:extLst>
          </p:cNvPr>
          <p:cNvSpPr txBox="1"/>
          <p:nvPr/>
        </p:nvSpPr>
        <p:spPr>
          <a:xfrm>
            <a:off x="11644298" y="5296382"/>
            <a:ext cx="576988" cy="523220"/>
          </a:xfrm>
          <a:prstGeom prst="rect">
            <a:avLst/>
          </a:prstGeom>
          <a:noFill/>
        </p:spPr>
        <p:txBody>
          <a:bodyPr wrap="square">
            <a:spAutoFit/>
          </a:bodyPr>
          <a:lstStyle/>
          <a:p>
            <a:pPr algn="ctr"/>
            <a:r>
              <a:rPr lang="ja-JP" altLang="en-US" sz="2800" dirty="0"/>
              <a:t>④</a:t>
            </a:r>
          </a:p>
        </p:txBody>
      </p:sp>
      <p:sp>
        <p:nvSpPr>
          <p:cNvPr id="18" name="テキスト ボックス 17">
            <a:extLst>
              <a:ext uri="{FF2B5EF4-FFF2-40B4-BE49-F238E27FC236}">
                <a16:creationId xmlns:a16="http://schemas.microsoft.com/office/drawing/2014/main" id="{A6688C12-8F17-4D11-8E46-EA547F04532E}"/>
              </a:ext>
            </a:extLst>
          </p:cNvPr>
          <p:cNvSpPr txBox="1"/>
          <p:nvPr/>
        </p:nvSpPr>
        <p:spPr>
          <a:xfrm>
            <a:off x="11644298" y="5757111"/>
            <a:ext cx="576988" cy="523220"/>
          </a:xfrm>
          <a:prstGeom prst="rect">
            <a:avLst/>
          </a:prstGeom>
          <a:noFill/>
        </p:spPr>
        <p:txBody>
          <a:bodyPr wrap="square">
            <a:spAutoFit/>
          </a:bodyPr>
          <a:lstStyle/>
          <a:p>
            <a:pPr algn="ctr"/>
            <a:r>
              <a:rPr lang="ja-JP" altLang="en-US" sz="2800" dirty="0"/>
              <a:t>⑤</a:t>
            </a:r>
          </a:p>
        </p:txBody>
      </p:sp>
    </p:spTree>
    <p:extLst>
      <p:ext uri="{BB962C8B-B14F-4D97-AF65-F5344CB8AC3E}">
        <p14:creationId xmlns:p14="http://schemas.microsoft.com/office/powerpoint/2010/main" val="24700537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A5A0903-9584-47F5-A043-BB68569CDC54}"/>
              </a:ext>
            </a:extLst>
          </p:cNvPr>
          <p:cNvSpPr>
            <a:spLocks noGrp="1"/>
          </p:cNvSpPr>
          <p:nvPr>
            <p:ph idx="1"/>
          </p:nvPr>
        </p:nvSpPr>
        <p:spPr/>
        <p:txBody>
          <a:bodyPr/>
          <a:lstStyle/>
          <a:p>
            <a:r>
              <a:rPr lang="en-US" altLang="ja-JP" dirty="0"/>
              <a:t>7.2.3</a:t>
            </a:r>
            <a:r>
              <a:rPr lang="ja-JP" altLang="en-US" dirty="0"/>
              <a:t>　マイブロックを関数を使う</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118</a:t>
            </a:fld>
            <a:endParaRPr lang="ja-JP" altLang="en-US" dirty="0"/>
          </a:p>
        </p:txBody>
      </p:sp>
      <p:sp>
        <p:nvSpPr>
          <p:cNvPr id="2" name="タイトル 1">
            <a:extLst>
              <a:ext uri="{FF2B5EF4-FFF2-40B4-BE49-F238E27FC236}">
                <a16:creationId xmlns:a16="http://schemas.microsoft.com/office/drawing/2014/main" id="{7E3CF031-1959-4E7A-BB68-EDCB26B72E25}"/>
              </a:ext>
            </a:extLst>
          </p:cNvPr>
          <p:cNvSpPr>
            <a:spLocks noGrp="1"/>
          </p:cNvSpPr>
          <p:nvPr>
            <p:ph type="title"/>
          </p:nvPr>
        </p:nvSpPr>
        <p:spPr/>
        <p:txBody>
          <a:bodyPr>
            <a:noAutofit/>
          </a:bodyPr>
          <a:lstStyle/>
          <a:p>
            <a:r>
              <a:rPr lang="en-US" altLang="ja-JP" sz="3200" dirty="0"/>
              <a:t>7.2</a:t>
            </a:r>
            <a:r>
              <a:rPr lang="ja-JP" altLang="en-US" sz="3200" dirty="0"/>
              <a:t>　複雑な動作をプログラミングするためのテクニック</a:t>
            </a:r>
          </a:p>
        </p:txBody>
      </p:sp>
      <p:sp>
        <p:nvSpPr>
          <p:cNvPr id="7" name="正方形/長方形 6">
            <a:extLst>
              <a:ext uri="{FF2B5EF4-FFF2-40B4-BE49-F238E27FC236}">
                <a16:creationId xmlns:a16="http://schemas.microsoft.com/office/drawing/2014/main" id="{F7586324-18AE-4042-BBBF-4DE8219131E9}"/>
              </a:ext>
            </a:extLst>
          </p:cNvPr>
          <p:cNvSpPr/>
          <p:nvPr/>
        </p:nvSpPr>
        <p:spPr>
          <a:xfrm>
            <a:off x="225622" y="2316480"/>
            <a:ext cx="5797153" cy="4454484"/>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000" dirty="0">
                <a:latin typeface="Consolas" panose="020B0609020204030204" pitchFamily="49" charset="0"/>
              </a:rPr>
              <a:t>#!/usr/bin/env </a:t>
            </a:r>
            <a:r>
              <a:rPr kumimoji="1" lang="en-US" altLang="ja-JP" sz="1000" dirty="0" err="1">
                <a:latin typeface="Consolas" panose="020B0609020204030204" pitchFamily="49" charset="0"/>
              </a:rPr>
              <a:t>pybricks-micropython</a:t>
            </a:r>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from common import *</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左右のモーターのインスタンス</a:t>
            </a:r>
          </a:p>
          <a:p>
            <a:r>
              <a:rPr kumimoji="1" lang="en-US" altLang="ja-JP" sz="1000" dirty="0" err="1">
                <a:latin typeface="Consolas" panose="020B0609020204030204" pitchFamily="49" charset="0"/>
              </a:rPr>
              <a:t>left_motor</a:t>
            </a:r>
            <a:r>
              <a:rPr kumimoji="1" lang="en-US" altLang="ja-JP" sz="1000" dirty="0">
                <a:latin typeface="Consolas" panose="020B0609020204030204" pitchFamily="49" charset="0"/>
              </a:rPr>
              <a:t> = Motor(</a:t>
            </a:r>
            <a:r>
              <a:rPr kumimoji="1" lang="en-US" altLang="ja-JP" sz="1000" dirty="0" err="1">
                <a:latin typeface="Consolas" panose="020B0609020204030204" pitchFamily="49" charset="0"/>
              </a:rPr>
              <a:t>Port.B</a:t>
            </a:r>
            <a:r>
              <a:rPr kumimoji="1" lang="en-US" altLang="ja-JP" sz="1000" dirty="0">
                <a:latin typeface="Consolas" panose="020B0609020204030204" pitchFamily="49" charset="0"/>
              </a:rPr>
              <a:t>)</a:t>
            </a:r>
          </a:p>
          <a:p>
            <a:r>
              <a:rPr kumimoji="1" lang="en-US" altLang="ja-JP" sz="1000" dirty="0" err="1">
                <a:latin typeface="Consolas" panose="020B0609020204030204" pitchFamily="49" charset="0"/>
              </a:rPr>
              <a:t>right_motor</a:t>
            </a:r>
            <a:r>
              <a:rPr kumimoji="1" lang="en-US" altLang="ja-JP" sz="1000" dirty="0">
                <a:latin typeface="Consolas" panose="020B0609020204030204" pitchFamily="49" charset="0"/>
              </a:rPr>
              <a:t> = Motor(</a:t>
            </a:r>
            <a:r>
              <a:rPr kumimoji="1" lang="en-US" altLang="ja-JP" sz="1000" dirty="0" err="1">
                <a:latin typeface="Consolas" panose="020B0609020204030204" pitchFamily="49" charset="0"/>
              </a:rPr>
              <a:t>Port.C</a:t>
            </a:r>
            <a:r>
              <a:rPr kumimoji="1" lang="en-US" altLang="ja-JP" sz="1000" dirty="0">
                <a:latin typeface="Consolas" panose="020B0609020204030204" pitchFamily="49" charset="0"/>
              </a:rPr>
              <a:t>)</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タイヤの直径，</a:t>
            </a:r>
            <a:r>
              <a:rPr kumimoji="1" lang="en-US" altLang="ja-JP" sz="1000" dirty="0">
                <a:latin typeface="Consolas" panose="020B0609020204030204" pitchFamily="49" charset="0"/>
              </a:rPr>
              <a:t>mm</a:t>
            </a:r>
            <a:r>
              <a:rPr kumimoji="1" lang="ja-JP" altLang="en-US" sz="1000" dirty="0">
                <a:latin typeface="Consolas" panose="020B0609020204030204" pitchFamily="49" charset="0"/>
              </a:rPr>
              <a:t>単位</a:t>
            </a:r>
          </a:p>
          <a:p>
            <a:r>
              <a:rPr kumimoji="1" lang="en-US" altLang="ja-JP" sz="1000" dirty="0" err="1">
                <a:latin typeface="Consolas" panose="020B0609020204030204" pitchFamily="49" charset="0"/>
              </a:rPr>
              <a:t>wheel_diameter</a:t>
            </a:r>
            <a:r>
              <a:rPr kumimoji="1" lang="en-US" altLang="ja-JP" sz="1000" dirty="0">
                <a:latin typeface="Consolas" panose="020B0609020204030204" pitchFamily="49" charset="0"/>
              </a:rPr>
              <a:t> = 56</a:t>
            </a: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左右のタイヤ間の距離 </a:t>
            </a:r>
            <a:r>
              <a:rPr kumimoji="1" lang="en-US" altLang="ja-JP" sz="1000" dirty="0">
                <a:latin typeface="Consolas" panose="020B0609020204030204" pitchFamily="49" charset="0"/>
              </a:rPr>
              <a:t>mm</a:t>
            </a:r>
            <a:r>
              <a:rPr kumimoji="1" lang="ja-JP" altLang="en-US" sz="1000" dirty="0">
                <a:latin typeface="Consolas" panose="020B0609020204030204" pitchFamily="49" charset="0"/>
              </a:rPr>
              <a:t>単位</a:t>
            </a:r>
          </a:p>
          <a:p>
            <a:r>
              <a:rPr kumimoji="1" lang="en-US" altLang="ja-JP" sz="1000" dirty="0" err="1">
                <a:latin typeface="Consolas" panose="020B0609020204030204" pitchFamily="49" charset="0"/>
              </a:rPr>
              <a:t>axle_track</a:t>
            </a:r>
            <a:r>
              <a:rPr kumimoji="1" lang="en-US" altLang="ja-JP" sz="1000" dirty="0">
                <a:latin typeface="Consolas" panose="020B0609020204030204" pitchFamily="49" charset="0"/>
              </a:rPr>
              <a:t> = 123</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ロボットのインスタンス</a:t>
            </a:r>
          </a:p>
          <a:p>
            <a:r>
              <a:rPr kumimoji="1" lang="en-US" altLang="ja-JP" sz="1000" dirty="0">
                <a:latin typeface="Consolas" panose="020B0609020204030204" pitchFamily="49" charset="0"/>
              </a:rPr>
              <a:t>robot = </a:t>
            </a:r>
            <a:r>
              <a:rPr kumimoji="1" lang="en-US" altLang="ja-JP" sz="1000" dirty="0" err="1">
                <a:latin typeface="Consolas" panose="020B0609020204030204" pitchFamily="49" charset="0"/>
              </a:rPr>
              <a:t>DriveBase</a:t>
            </a:r>
            <a:r>
              <a:rPr kumimoji="1" lang="en-US" altLang="ja-JP" sz="1000" dirty="0">
                <a:latin typeface="Consolas" panose="020B0609020204030204" pitchFamily="49" charset="0"/>
              </a:rPr>
              <a:t>(</a:t>
            </a:r>
            <a:r>
              <a:rPr kumimoji="1" lang="en-US" altLang="ja-JP" sz="1000" dirty="0" err="1">
                <a:latin typeface="Consolas" panose="020B0609020204030204" pitchFamily="49" charset="0"/>
              </a:rPr>
              <a:t>left_motor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right_motor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wheel_diameter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axle_track</a:t>
            </a:r>
            <a:r>
              <a:rPr kumimoji="1" lang="en-US" altLang="ja-JP" sz="1000" dirty="0">
                <a:latin typeface="Consolas" panose="020B0609020204030204" pitchFamily="49" charset="0"/>
              </a:rPr>
              <a:t>)</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関数</a:t>
            </a:r>
            <a:r>
              <a:rPr kumimoji="1" lang="en-US" altLang="ja-JP" sz="1000" dirty="0" err="1">
                <a:latin typeface="Consolas" panose="020B0609020204030204" pitchFamily="49" charset="0"/>
              </a:rPr>
              <a:t>forward_doremi</a:t>
            </a:r>
            <a:r>
              <a:rPr kumimoji="1" lang="ja-JP" altLang="en-US" sz="1000" dirty="0">
                <a:latin typeface="Consolas" panose="020B0609020204030204" pitchFamily="49" charset="0"/>
              </a:rPr>
              <a:t>の定義</a:t>
            </a:r>
          </a:p>
          <a:p>
            <a:r>
              <a:rPr kumimoji="1" lang="en-US" altLang="ja-JP" sz="1000" dirty="0">
                <a:latin typeface="Consolas" panose="020B0609020204030204" pitchFamily="49" charset="0"/>
              </a:rPr>
              <a:t>def </a:t>
            </a:r>
            <a:r>
              <a:rPr kumimoji="1" lang="en-US" altLang="ja-JP" sz="1000" dirty="0" err="1">
                <a:latin typeface="Consolas" panose="020B0609020204030204" pitchFamily="49" charset="0"/>
              </a:rPr>
              <a:t>forward_doremi</a:t>
            </a:r>
            <a:r>
              <a:rPr kumimoji="1" lang="en-US" altLang="ja-JP" sz="1000" dirty="0">
                <a:latin typeface="Consolas" panose="020B0609020204030204" pitchFamily="49" charset="0"/>
              </a:rPr>
              <a:t>(pow, </a:t>
            </a:r>
            <a:r>
              <a:rPr kumimoji="1" lang="en-US" altLang="ja-JP" sz="1000" dirty="0" err="1">
                <a:latin typeface="Consolas" panose="020B0609020204030204" pitchFamily="49" charset="0"/>
              </a:rPr>
              <a:t>ste</a:t>
            </a:r>
            <a:r>
              <a:rPr kumimoji="1" lang="en-US" altLang="ja-JP" sz="1000" dirty="0">
                <a:latin typeface="Consolas" panose="020B0609020204030204" pitchFamily="49" charset="0"/>
              </a:rPr>
              <a:t>):</a:t>
            </a:r>
          </a:p>
          <a:p>
            <a:r>
              <a:rPr kumimoji="1" lang="en-US" altLang="ja-JP" sz="1000" dirty="0">
                <a:latin typeface="Consolas" panose="020B0609020204030204" pitchFamily="49" charset="0"/>
              </a:rPr>
              <a:t>    # </a:t>
            </a:r>
            <a:r>
              <a:rPr kumimoji="1" lang="ja-JP" altLang="en-US" sz="1000" dirty="0">
                <a:latin typeface="Consolas" panose="020B0609020204030204" pitchFamily="49" charset="0"/>
              </a:rPr>
              <a:t>前進速度 </a:t>
            </a:r>
            <a:r>
              <a:rPr kumimoji="1" lang="en-US" altLang="ja-JP" sz="1000" dirty="0">
                <a:latin typeface="Consolas" panose="020B0609020204030204" pitchFamily="49" charset="0"/>
              </a:rPr>
              <a:t>pow mm/s</a:t>
            </a:r>
            <a:r>
              <a:rPr kumimoji="1" lang="ja-JP" altLang="en-US" sz="1000" dirty="0">
                <a:latin typeface="Consolas" panose="020B0609020204030204" pitchFamily="49" charset="0"/>
              </a:rPr>
              <a:t>，回転角速度 </a:t>
            </a:r>
            <a:r>
              <a:rPr kumimoji="1" lang="en-US" altLang="ja-JP" sz="1000" dirty="0" err="1">
                <a:latin typeface="Consolas" panose="020B0609020204030204" pitchFamily="49" charset="0"/>
              </a:rPr>
              <a:t>ste</a:t>
            </a:r>
            <a:r>
              <a:rPr kumimoji="1" lang="en-US" altLang="ja-JP" sz="1000" dirty="0">
                <a:latin typeface="Consolas" panose="020B0609020204030204" pitchFamily="49" charset="0"/>
              </a:rPr>
              <a:t> deg/s</a:t>
            </a:r>
            <a:r>
              <a:rPr kumimoji="1" lang="ja-JP" altLang="en-US" sz="1000" dirty="0">
                <a:latin typeface="Consolas" panose="020B0609020204030204" pitchFamily="49" charset="0"/>
              </a:rPr>
              <a:t>で</a:t>
            </a:r>
            <a:r>
              <a:rPr kumimoji="1" lang="en-US" altLang="ja-JP" sz="1000" dirty="0">
                <a:latin typeface="Consolas" panose="020B0609020204030204" pitchFamily="49" charset="0"/>
              </a:rPr>
              <a:t>1000</a:t>
            </a:r>
            <a:r>
              <a:rPr kumimoji="1" lang="ja-JP" altLang="en-US" sz="1000" dirty="0">
                <a:latin typeface="Consolas" panose="020B0609020204030204" pitchFamily="49" charset="0"/>
              </a:rPr>
              <a:t>ミリ秒間だけ移動</a:t>
            </a:r>
          </a:p>
          <a:p>
            <a:r>
              <a:rPr kumimoji="1" lang="ja-JP" altLang="en-US" sz="1000" dirty="0">
                <a:latin typeface="Consolas" panose="020B0609020204030204" pitchFamily="49" charset="0"/>
              </a:rPr>
              <a:t>    </a:t>
            </a:r>
            <a:r>
              <a:rPr kumimoji="1" lang="en-US" altLang="ja-JP" sz="1000" dirty="0" err="1">
                <a:latin typeface="Consolas" panose="020B0609020204030204" pitchFamily="49" charset="0"/>
              </a:rPr>
              <a:t>robot.drive_time</a:t>
            </a:r>
            <a:r>
              <a:rPr kumimoji="1" lang="en-US" altLang="ja-JP" sz="1000" dirty="0">
                <a:latin typeface="Consolas" panose="020B0609020204030204" pitchFamily="49" charset="0"/>
              </a:rPr>
              <a:t>(pow, </a:t>
            </a:r>
            <a:r>
              <a:rPr kumimoji="1" lang="en-US" altLang="ja-JP" sz="1000" dirty="0" err="1">
                <a:latin typeface="Consolas" panose="020B0609020204030204" pitchFamily="49" charset="0"/>
              </a:rPr>
              <a:t>ste</a:t>
            </a:r>
            <a:r>
              <a:rPr kumimoji="1" lang="en-US" altLang="ja-JP" sz="1000" dirty="0">
                <a:latin typeface="Consolas" panose="020B0609020204030204" pitchFamily="49" charset="0"/>
              </a:rPr>
              <a:t>, 1000)</a:t>
            </a:r>
          </a:p>
          <a:p>
            <a:r>
              <a:rPr kumimoji="1" lang="en-US" altLang="ja-JP" sz="1000" dirty="0">
                <a:latin typeface="Consolas" panose="020B0609020204030204" pitchFamily="49" charset="0"/>
              </a:rPr>
              <a:t>    # </a:t>
            </a:r>
            <a:r>
              <a:rPr kumimoji="1" lang="ja-JP" altLang="en-US" sz="1000" dirty="0">
                <a:latin typeface="Consolas" panose="020B0609020204030204" pitchFamily="49" charset="0"/>
              </a:rPr>
              <a:t>音量</a:t>
            </a:r>
            <a:r>
              <a:rPr kumimoji="1" lang="en-US" altLang="ja-JP" sz="1000" dirty="0">
                <a:latin typeface="Consolas" panose="020B0609020204030204" pitchFamily="49" charset="0"/>
              </a:rPr>
              <a:t>100</a:t>
            </a:r>
            <a:r>
              <a:rPr kumimoji="1" lang="ja-JP" altLang="en-US" sz="1000" dirty="0">
                <a:latin typeface="Consolas" panose="020B0609020204030204" pitchFamily="49" charset="0"/>
              </a:rPr>
              <a:t>で</a:t>
            </a:r>
            <a:r>
              <a:rPr kumimoji="1" lang="en-US" altLang="ja-JP" sz="1000" dirty="0">
                <a:latin typeface="Consolas" panose="020B0609020204030204" pitchFamily="49" charset="0"/>
              </a:rPr>
              <a:t>200</a:t>
            </a:r>
            <a:r>
              <a:rPr kumimoji="1" lang="ja-JP" altLang="en-US" sz="1000" dirty="0">
                <a:latin typeface="Consolas" panose="020B0609020204030204" pitchFamily="49" charset="0"/>
              </a:rPr>
              <a:t>ミリ秒間ずつ，ドレミの音を鳴らす</a:t>
            </a:r>
          </a:p>
          <a:p>
            <a:r>
              <a:rPr kumimoji="1" lang="ja-JP" altLang="en-US" sz="1000" dirty="0">
                <a:latin typeface="Consolas" panose="020B0609020204030204" pitchFamily="49" charset="0"/>
              </a:rPr>
              <a:t>    </a:t>
            </a:r>
            <a:r>
              <a:rPr kumimoji="1" lang="en-US" altLang="ja-JP" sz="1000" dirty="0" err="1">
                <a:latin typeface="Consolas" panose="020B0609020204030204" pitchFamily="49" charset="0"/>
              </a:rPr>
              <a:t>brick.sound.beep</a:t>
            </a:r>
            <a:r>
              <a:rPr kumimoji="1" lang="en-US" altLang="ja-JP" sz="1000" dirty="0">
                <a:latin typeface="Consolas" panose="020B0609020204030204" pitchFamily="49" charset="0"/>
              </a:rPr>
              <a:t>(262, 200, 100)</a:t>
            </a:r>
          </a:p>
          <a:p>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brick.sound.beep</a:t>
            </a:r>
            <a:r>
              <a:rPr kumimoji="1" lang="en-US" altLang="ja-JP" sz="1000" dirty="0">
                <a:latin typeface="Consolas" panose="020B0609020204030204" pitchFamily="49" charset="0"/>
              </a:rPr>
              <a:t>(294, 200, 100)</a:t>
            </a:r>
          </a:p>
          <a:p>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brick.sound.beep</a:t>
            </a:r>
            <a:r>
              <a:rPr kumimoji="1" lang="en-US" altLang="ja-JP" sz="1000" dirty="0">
                <a:latin typeface="Consolas" panose="020B0609020204030204" pitchFamily="49" charset="0"/>
              </a:rPr>
              <a:t>(330, 200, 100)</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関数</a:t>
            </a:r>
            <a:r>
              <a:rPr kumimoji="1" lang="en-US" altLang="ja-JP" sz="1000" dirty="0" err="1">
                <a:latin typeface="Consolas" panose="020B0609020204030204" pitchFamily="49" charset="0"/>
              </a:rPr>
              <a:t>forward_doremi</a:t>
            </a:r>
            <a:r>
              <a:rPr kumimoji="1" lang="ja-JP" altLang="en-US" sz="1000" dirty="0">
                <a:latin typeface="Consolas" panose="020B0609020204030204" pitchFamily="49" charset="0"/>
              </a:rPr>
              <a:t>の呼び出し</a:t>
            </a:r>
          </a:p>
          <a:p>
            <a:r>
              <a:rPr kumimoji="1" lang="en-US" altLang="ja-JP" sz="1000" dirty="0" err="1">
                <a:latin typeface="Consolas" panose="020B0609020204030204" pitchFamily="49" charset="0"/>
              </a:rPr>
              <a:t>forward_doremi</a:t>
            </a:r>
            <a:r>
              <a:rPr kumimoji="1" lang="en-US" altLang="ja-JP" sz="1000" dirty="0">
                <a:latin typeface="Consolas" panose="020B0609020204030204" pitchFamily="49" charset="0"/>
              </a:rPr>
              <a:t>(200, 100)</a:t>
            </a:r>
          </a:p>
        </p:txBody>
      </p:sp>
      <p:sp>
        <p:nvSpPr>
          <p:cNvPr id="9" name="コンテンツ プレースホルダー 8">
            <a:extLst>
              <a:ext uri="{FF2B5EF4-FFF2-40B4-BE49-F238E27FC236}">
                <a16:creationId xmlns:a16="http://schemas.microsoft.com/office/drawing/2014/main" id="{7AF1A682-3D53-4BCF-8CA8-36F3DF850981}"/>
              </a:ext>
            </a:extLst>
          </p:cNvPr>
          <p:cNvSpPr txBox="1">
            <a:spLocks/>
          </p:cNvSpPr>
          <p:nvPr/>
        </p:nvSpPr>
        <p:spPr>
          <a:xfrm>
            <a:off x="335360" y="1707051"/>
            <a:ext cx="5797153" cy="60942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10" name="コンテンツ プレースホルダー 8">
            <a:extLst>
              <a:ext uri="{FF2B5EF4-FFF2-40B4-BE49-F238E27FC236}">
                <a16:creationId xmlns:a16="http://schemas.microsoft.com/office/drawing/2014/main" id="{9A42C3D5-A249-4EBF-A753-D1DD451EAB68}"/>
              </a:ext>
            </a:extLst>
          </p:cNvPr>
          <p:cNvSpPr txBox="1">
            <a:spLocks/>
          </p:cNvSpPr>
          <p:nvPr/>
        </p:nvSpPr>
        <p:spPr>
          <a:xfrm>
            <a:off x="6361133" y="1707051"/>
            <a:ext cx="5797153" cy="60942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ver.2</a:t>
            </a:r>
            <a:endParaRPr lang="ja-JP" altLang="en-US" sz="2800" dirty="0"/>
          </a:p>
        </p:txBody>
      </p:sp>
      <p:sp>
        <p:nvSpPr>
          <p:cNvPr id="8" name="正方形/長方形 7">
            <a:extLst>
              <a:ext uri="{FF2B5EF4-FFF2-40B4-BE49-F238E27FC236}">
                <a16:creationId xmlns:a16="http://schemas.microsoft.com/office/drawing/2014/main" id="{2D9E3777-7923-4AD7-BDFE-E3FF64FC1155}"/>
              </a:ext>
            </a:extLst>
          </p:cNvPr>
          <p:cNvSpPr/>
          <p:nvPr/>
        </p:nvSpPr>
        <p:spPr>
          <a:xfrm>
            <a:off x="6412493" y="2316479"/>
            <a:ext cx="5797153" cy="5169201"/>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000" dirty="0">
                <a:latin typeface="Consolas" panose="020B0609020204030204" pitchFamily="49" charset="0"/>
              </a:rPr>
              <a:t>#!/usr/bin/env </a:t>
            </a:r>
            <a:r>
              <a:rPr kumimoji="1" lang="en-US" altLang="ja-JP" sz="1000" dirty="0" err="1">
                <a:latin typeface="Consolas" panose="020B0609020204030204" pitchFamily="49" charset="0"/>
              </a:rPr>
              <a:t>pybricks-micropython</a:t>
            </a:r>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from common import *</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ev3 = EV3Brick()</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左右のモーターのインスタンス</a:t>
            </a:r>
          </a:p>
          <a:p>
            <a:r>
              <a:rPr kumimoji="1" lang="en-US" altLang="ja-JP" sz="1000" dirty="0" err="1">
                <a:latin typeface="Consolas" panose="020B0609020204030204" pitchFamily="49" charset="0"/>
              </a:rPr>
              <a:t>left_motor</a:t>
            </a:r>
            <a:r>
              <a:rPr kumimoji="1" lang="en-US" altLang="ja-JP" sz="1000" dirty="0">
                <a:latin typeface="Consolas" panose="020B0609020204030204" pitchFamily="49" charset="0"/>
              </a:rPr>
              <a:t> = Motor(</a:t>
            </a:r>
            <a:r>
              <a:rPr kumimoji="1" lang="en-US" altLang="ja-JP" sz="1000" dirty="0" err="1">
                <a:latin typeface="Consolas" panose="020B0609020204030204" pitchFamily="49" charset="0"/>
              </a:rPr>
              <a:t>Port.B</a:t>
            </a:r>
            <a:r>
              <a:rPr kumimoji="1" lang="en-US" altLang="ja-JP" sz="1000" dirty="0">
                <a:latin typeface="Consolas" panose="020B0609020204030204" pitchFamily="49" charset="0"/>
              </a:rPr>
              <a:t>)</a:t>
            </a:r>
          </a:p>
          <a:p>
            <a:r>
              <a:rPr kumimoji="1" lang="en-US" altLang="ja-JP" sz="1000" dirty="0" err="1">
                <a:latin typeface="Consolas" panose="020B0609020204030204" pitchFamily="49" charset="0"/>
              </a:rPr>
              <a:t>right_motor</a:t>
            </a:r>
            <a:r>
              <a:rPr kumimoji="1" lang="en-US" altLang="ja-JP" sz="1000" dirty="0">
                <a:latin typeface="Consolas" panose="020B0609020204030204" pitchFamily="49" charset="0"/>
              </a:rPr>
              <a:t> = Motor(</a:t>
            </a:r>
            <a:r>
              <a:rPr kumimoji="1" lang="en-US" altLang="ja-JP" sz="1000" dirty="0" err="1">
                <a:latin typeface="Consolas" panose="020B0609020204030204" pitchFamily="49" charset="0"/>
              </a:rPr>
              <a:t>Port.C</a:t>
            </a:r>
            <a:r>
              <a:rPr kumimoji="1" lang="en-US" altLang="ja-JP" sz="1000" dirty="0">
                <a:latin typeface="Consolas" panose="020B0609020204030204" pitchFamily="49" charset="0"/>
              </a:rPr>
              <a:t>)</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タイヤの直径，</a:t>
            </a:r>
            <a:r>
              <a:rPr kumimoji="1" lang="en-US" altLang="ja-JP" sz="1000" dirty="0">
                <a:latin typeface="Consolas" panose="020B0609020204030204" pitchFamily="49" charset="0"/>
              </a:rPr>
              <a:t>mm</a:t>
            </a:r>
            <a:r>
              <a:rPr kumimoji="1" lang="ja-JP" altLang="en-US" sz="1000" dirty="0">
                <a:latin typeface="Consolas" panose="020B0609020204030204" pitchFamily="49" charset="0"/>
              </a:rPr>
              <a:t>単位</a:t>
            </a:r>
          </a:p>
          <a:p>
            <a:r>
              <a:rPr kumimoji="1" lang="en-US" altLang="ja-JP" sz="1000" dirty="0" err="1">
                <a:latin typeface="Consolas" panose="020B0609020204030204" pitchFamily="49" charset="0"/>
              </a:rPr>
              <a:t>wheel_diameter</a:t>
            </a:r>
            <a:r>
              <a:rPr kumimoji="1" lang="en-US" altLang="ja-JP" sz="1000" dirty="0">
                <a:latin typeface="Consolas" panose="020B0609020204030204" pitchFamily="49" charset="0"/>
              </a:rPr>
              <a:t> = 56</a:t>
            </a: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左右のタイヤ間の距離 </a:t>
            </a:r>
            <a:r>
              <a:rPr kumimoji="1" lang="en-US" altLang="ja-JP" sz="1000" dirty="0">
                <a:latin typeface="Consolas" panose="020B0609020204030204" pitchFamily="49" charset="0"/>
              </a:rPr>
              <a:t>mm</a:t>
            </a:r>
            <a:r>
              <a:rPr kumimoji="1" lang="ja-JP" altLang="en-US" sz="1000" dirty="0">
                <a:latin typeface="Consolas" panose="020B0609020204030204" pitchFamily="49" charset="0"/>
              </a:rPr>
              <a:t>単位</a:t>
            </a:r>
          </a:p>
          <a:p>
            <a:r>
              <a:rPr kumimoji="1" lang="en-US" altLang="ja-JP" sz="1000" dirty="0" err="1">
                <a:latin typeface="Consolas" panose="020B0609020204030204" pitchFamily="49" charset="0"/>
              </a:rPr>
              <a:t>axle_track</a:t>
            </a:r>
            <a:r>
              <a:rPr kumimoji="1" lang="en-US" altLang="ja-JP" sz="1000" dirty="0">
                <a:latin typeface="Consolas" panose="020B0609020204030204" pitchFamily="49" charset="0"/>
              </a:rPr>
              <a:t> = 123</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ロボットのインスタンス</a:t>
            </a:r>
          </a:p>
          <a:p>
            <a:r>
              <a:rPr kumimoji="1" lang="en-US" altLang="ja-JP" sz="1000" dirty="0">
                <a:latin typeface="Consolas" panose="020B0609020204030204" pitchFamily="49" charset="0"/>
              </a:rPr>
              <a:t>robot = </a:t>
            </a:r>
            <a:r>
              <a:rPr kumimoji="1" lang="en-US" altLang="ja-JP" sz="1000" dirty="0" err="1">
                <a:latin typeface="Consolas" panose="020B0609020204030204" pitchFamily="49" charset="0"/>
              </a:rPr>
              <a:t>DriveBase</a:t>
            </a:r>
            <a:r>
              <a:rPr kumimoji="1" lang="en-US" altLang="ja-JP" sz="1000" dirty="0">
                <a:latin typeface="Consolas" panose="020B0609020204030204" pitchFamily="49" charset="0"/>
              </a:rPr>
              <a:t>(</a:t>
            </a:r>
            <a:r>
              <a:rPr kumimoji="1" lang="en-US" altLang="ja-JP" sz="1000" dirty="0" err="1">
                <a:latin typeface="Consolas" panose="020B0609020204030204" pitchFamily="49" charset="0"/>
              </a:rPr>
              <a:t>left_motor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right_motor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wheel_diameter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axle_track</a:t>
            </a:r>
            <a:r>
              <a:rPr kumimoji="1" lang="en-US" altLang="ja-JP" sz="1000" dirty="0">
                <a:latin typeface="Consolas" panose="020B0609020204030204" pitchFamily="49" charset="0"/>
              </a:rPr>
              <a:t>)</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関数</a:t>
            </a:r>
            <a:r>
              <a:rPr kumimoji="1" lang="en-US" altLang="ja-JP" sz="1000" dirty="0" err="1">
                <a:latin typeface="Consolas" panose="020B0609020204030204" pitchFamily="49" charset="0"/>
              </a:rPr>
              <a:t>forward_doremi</a:t>
            </a:r>
            <a:r>
              <a:rPr kumimoji="1" lang="ja-JP" altLang="en-US" sz="1000" dirty="0">
                <a:latin typeface="Consolas" panose="020B0609020204030204" pitchFamily="49" charset="0"/>
              </a:rPr>
              <a:t>の定義</a:t>
            </a:r>
          </a:p>
          <a:p>
            <a:r>
              <a:rPr kumimoji="1" lang="en-US" altLang="ja-JP" sz="1000" dirty="0">
                <a:latin typeface="Consolas" panose="020B0609020204030204" pitchFamily="49" charset="0"/>
              </a:rPr>
              <a:t>def </a:t>
            </a:r>
            <a:r>
              <a:rPr kumimoji="1" lang="en-US" altLang="ja-JP" sz="1000" dirty="0" err="1">
                <a:latin typeface="Consolas" panose="020B0609020204030204" pitchFamily="49" charset="0"/>
              </a:rPr>
              <a:t>forward_doremi</a:t>
            </a:r>
            <a:r>
              <a:rPr kumimoji="1" lang="en-US" altLang="ja-JP" sz="1000" dirty="0">
                <a:latin typeface="Consolas" panose="020B0609020204030204" pitchFamily="49" charset="0"/>
              </a:rPr>
              <a:t>(pow, </a:t>
            </a:r>
            <a:r>
              <a:rPr kumimoji="1" lang="en-US" altLang="ja-JP" sz="1000" dirty="0" err="1">
                <a:latin typeface="Consolas" panose="020B0609020204030204" pitchFamily="49" charset="0"/>
              </a:rPr>
              <a:t>ste</a:t>
            </a:r>
            <a:r>
              <a:rPr kumimoji="1" lang="en-US" altLang="ja-JP" sz="1000" dirty="0">
                <a:latin typeface="Consolas" panose="020B0609020204030204" pitchFamily="49" charset="0"/>
              </a:rPr>
              <a:t>):</a:t>
            </a:r>
          </a:p>
          <a:p>
            <a:r>
              <a:rPr kumimoji="1" lang="en-US" altLang="ja-JP" sz="1000" dirty="0">
                <a:latin typeface="Consolas" panose="020B0609020204030204" pitchFamily="49" charset="0"/>
              </a:rPr>
              <a:t>    # </a:t>
            </a:r>
            <a:r>
              <a:rPr kumimoji="1" lang="ja-JP" altLang="en-US" sz="1000" dirty="0">
                <a:latin typeface="Consolas" panose="020B0609020204030204" pitchFamily="49" charset="0"/>
              </a:rPr>
              <a:t>前進速度 </a:t>
            </a:r>
            <a:r>
              <a:rPr kumimoji="1" lang="en-US" altLang="ja-JP" sz="1000" dirty="0">
                <a:latin typeface="Consolas" panose="020B0609020204030204" pitchFamily="49" charset="0"/>
              </a:rPr>
              <a:t>pow mm/s</a:t>
            </a:r>
            <a:r>
              <a:rPr kumimoji="1" lang="ja-JP" altLang="en-US" sz="1000" dirty="0">
                <a:latin typeface="Consolas" panose="020B0609020204030204" pitchFamily="49" charset="0"/>
              </a:rPr>
              <a:t>，回転角速度 </a:t>
            </a:r>
            <a:r>
              <a:rPr kumimoji="1" lang="en-US" altLang="ja-JP" sz="1000" dirty="0" err="1">
                <a:latin typeface="Consolas" panose="020B0609020204030204" pitchFamily="49" charset="0"/>
              </a:rPr>
              <a:t>ste</a:t>
            </a:r>
            <a:r>
              <a:rPr kumimoji="1" lang="en-US" altLang="ja-JP" sz="1000" dirty="0">
                <a:latin typeface="Consolas" panose="020B0609020204030204" pitchFamily="49" charset="0"/>
              </a:rPr>
              <a:t> deg/s</a:t>
            </a:r>
            <a:r>
              <a:rPr kumimoji="1" lang="ja-JP" altLang="en-US" sz="1000" dirty="0">
                <a:latin typeface="Consolas" panose="020B0609020204030204" pitchFamily="49" charset="0"/>
              </a:rPr>
              <a:t>で</a:t>
            </a:r>
            <a:r>
              <a:rPr kumimoji="1" lang="en-US" altLang="ja-JP" sz="1000" dirty="0">
                <a:latin typeface="Consolas" panose="020B0609020204030204" pitchFamily="49" charset="0"/>
              </a:rPr>
              <a:t>1000</a:t>
            </a:r>
            <a:r>
              <a:rPr kumimoji="1" lang="ja-JP" altLang="en-US" sz="1000" dirty="0">
                <a:latin typeface="Consolas" panose="020B0609020204030204" pitchFamily="49" charset="0"/>
              </a:rPr>
              <a:t>ミリ秒間だけ移動</a:t>
            </a:r>
          </a:p>
          <a:p>
            <a:r>
              <a:rPr kumimoji="1" lang="ja-JP" altLang="en-US" sz="1000" dirty="0">
                <a:latin typeface="Consolas" panose="020B0609020204030204" pitchFamily="49" charset="0"/>
              </a:rPr>
              <a:t>    </a:t>
            </a:r>
            <a:r>
              <a:rPr kumimoji="1" lang="en-US" altLang="ja-JP" sz="1000" dirty="0" err="1">
                <a:latin typeface="Consolas" panose="020B0609020204030204" pitchFamily="49" charset="0"/>
              </a:rPr>
              <a:t>robot.drive</a:t>
            </a:r>
            <a:r>
              <a:rPr kumimoji="1" lang="en-US" altLang="ja-JP" sz="1000" dirty="0">
                <a:latin typeface="Consolas" panose="020B0609020204030204" pitchFamily="49" charset="0"/>
              </a:rPr>
              <a:t>(pow, </a:t>
            </a:r>
            <a:r>
              <a:rPr kumimoji="1" lang="en-US" altLang="ja-JP" sz="1000" dirty="0" err="1">
                <a:latin typeface="Consolas" panose="020B0609020204030204" pitchFamily="49" charset="0"/>
              </a:rPr>
              <a:t>ste</a:t>
            </a:r>
            <a:r>
              <a:rPr kumimoji="1" lang="en-US" altLang="ja-JP" sz="1000" dirty="0">
                <a:latin typeface="Consolas" panose="020B0609020204030204" pitchFamily="49" charset="0"/>
              </a:rPr>
              <a:t>)</a:t>
            </a:r>
          </a:p>
          <a:p>
            <a:r>
              <a:rPr kumimoji="1" lang="en-US" altLang="ja-JP" sz="1000" dirty="0">
                <a:latin typeface="Consolas" panose="020B0609020204030204" pitchFamily="49" charset="0"/>
              </a:rPr>
              <a:t>    wait(1000)</a:t>
            </a:r>
          </a:p>
          <a:p>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robot.stop</a:t>
            </a:r>
            <a:r>
              <a:rPr kumimoji="1" lang="en-US" altLang="ja-JP" sz="1000" dirty="0">
                <a:latin typeface="Consolas" panose="020B0609020204030204" pitchFamily="49" charset="0"/>
              </a:rPr>
              <a:t>()</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 </a:t>
            </a:r>
            <a:r>
              <a:rPr kumimoji="1" lang="ja-JP" altLang="en-US" sz="1000" dirty="0">
                <a:latin typeface="Consolas" panose="020B0609020204030204" pitchFamily="49" charset="0"/>
              </a:rPr>
              <a:t>音量</a:t>
            </a:r>
            <a:r>
              <a:rPr kumimoji="1" lang="en-US" altLang="ja-JP" sz="1000" dirty="0">
                <a:latin typeface="Consolas" panose="020B0609020204030204" pitchFamily="49" charset="0"/>
              </a:rPr>
              <a:t>100</a:t>
            </a:r>
            <a:r>
              <a:rPr kumimoji="1" lang="ja-JP" altLang="en-US" sz="1000" dirty="0">
                <a:latin typeface="Consolas" panose="020B0609020204030204" pitchFamily="49" charset="0"/>
              </a:rPr>
              <a:t>で</a:t>
            </a:r>
            <a:r>
              <a:rPr kumimoji="1" lang="en-US" altLang="ja-JP" sz="1000" dirty="0">
                <a:latin typeface="Consolas" panose="020B0609020204030204" pitchFamily="49" charset="0"/>
              </a:rPr>
              <a:t>200</a:t>
            </a:r>
            <a:r>
              <a:rPr kumimoji="1" lang="ja-JP" altLang="en-US" sz="1000" dirty="0">
                <a:latin typeface="Consolas" panose="020B0609020204030204" pitchFamily="49" charset="0"/>
              </a:rPr>
              <a:t>ミリ秒間ずつ，ドレミの音を鳴らす</a:t>
            </a:r>
          </a:p>
          <a:p>
            <a:r>
              <a:rPr kumimoji="1" lang="ja-JP" altLang="en-US" sz="1000" dirty="0">
                <a:latin typeface="Consolas" panose="020B0609020204030204" pitchFamily="49" charset="0"/>
              </a:rPr>
              <a:t>    </a:t>
            </a:r>
            <a:r>
              <a:rPr kumimoji="1" lang="en-US" altLang="ja-JP" sz="1000" dirty="0">
                <a:latin typeface="Consolas" panose="020B0609020204030204" pitchFamily="49" charset="0"/>
              </a:rPr>
              <a:t>ev3.speaker.set_volume(100)</a:t>
            </a:r>
          </a:p>
          <a:p>
            <a:r>
              <a:rPr kumimoji="1" lang="en-US" altLang="ja-JP" sz="1000" dirty="0">
                <a:latin typeface="Consolas" panose="020B0609020204030204" pitchFamily="49" charset="0"/>
              </a:rPr>
              <a:t>    ev3.speaker.beep(262, 200)</a:t>
            </a:r>
          </a:p>
          <a:p>
            <a:r>
              <a:rPr kumimoji="1" lang="en-US" altLang="ja-JP" sz="1000" dirty="0">
                <a:latin typeface="Consolas" panose="020B0609020204030204" pitchFamily="49" charset="0"/>
              </a:rPr>
              <a:t>    ev3.speaker.beep(294, 200)</a:t>
            </a:r>
          </a:p>
          <a:p>
            <a:r>
              <a:rPr kumimoji="1" lang="en-US" altLang="ja-JP" sz="1000" dirty="0">
                <a:latin typeface="Consolas" panose="020B0609020204030204" pitchFamily="49" charset="0"/>
              </a:rPr>
              <a:t>    ev3.speaker.beep(330, 200)</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関数</a:t>
            </a:r>
            <a:r>
              <a:rPr kumimoji="1" lang="en-US" altLang="ja-JP" sz="1000" dirty="0" err="1">
                <a:latin typeface="Consolas" panose="020B0609020204030204" pitchFamily="49" charset="0"/>
              </a:rPr>
              <a:t>forward_doremi</a:t>
            </a:r>
            <a:r>
              <a:rPr kumimoji="1" lang="ja-JP" altLang="en-US" sz="1000" dirty="0">
                <a:latin typeface="Consolas" panose="020B0609020204030204" pitchFamily="49" charset="0"/>
              </a:rPr>
              <a:t>の呼び出し</a:t>
            </a:r>
          </a:p>
          <a:p>
            <a:r>
              <a:rPr kumimoji="1" lang="en-US" altLang="ja-JP" sz="1000" dirty="0" err="1">
                <a:latin typeface="Consolas" panose="020B0609020204030204" pitchFamily="49" charset="0"/>
              </a:rPr>
              <a:t>forward_doremi</a:t>
            </a:r>
            <a:r>
              <a:rPr kumimoji="1" lang="en-US" altLang="ja-JP" sz="1000" dirty="0">
                <a:latin typeface="Consolas" panose="020B0609020204030204" pitchFamily="49" charset="0"/>
              </a:rPr>
              <a:t>(200, 100)</a:t>
            </a:r>
          </a:p>
        </p:txBody>
      </p:sp>
    </p:spTree>
    <p:extLst>
      <p:ext uri="{BB962C8B-B14F-4D97-AF65-F5344CB8AC3E}">
        <p14:creationId xmlns:p14="http://schemas.microsoft.com/office/powerpoint/2010/main" val="355885804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A5A0903-9584-47F5-A043-BB68569CDC54}"/>
              </a:ext>
            </a:extLst>
          </p:cNvPr>
          <p:cNvSpPr>
            <a:spLocks noGrp="1"/>
          </p:cNvSpPr>
          <p:nvPr>
            <p:ph idx="1"/>
          </p:nvPr>
        </p:nvSpPr>
        <p:spPr>
          <a:xfrm>
            <a:off x="335360" y="1100889"/>
            <a:ext cx="7676525" cy="5554554"/>
          </a:xfrm>
        </p:spPr>
        <p:txBody>
          <a:bodyPr>
            <a:normAutofit/>
          </a:bodyPr>
          <a:lstStyle/>
          <a:p>
            <a:r>
              <a:rPr lang="en-US" altLang="ja-JP" dirty="0"/>
              <a:t>7.2.4</a:t>
            </a:r>
            <a:r>
              <a:rPr lang="ja-JP" altLang="en-US" dirty="0"/>
              <a:t>　マルチスレッドを使う</a:t>
            </a:r>
            <a:endParaRPr lang="en-US" altLang="ja-JP" dirty="0"/>
          </a:p>
          <a:p>
            <a:r>
              <a:rPr lang="ja-JP" altLang="en-US" dirty="0"/>
              <a:t>ブロック①：ステアリングブロックでモーターを回転させ続ける処理（スレッド）です．もう</a:t>
            </a:r>
            <a:r>
              <a:rPr lang="en-US" altLang="ja-JP" dirty="0"/>
              <a:t>1</a:t>
            </a:r>
            <a:r>
              <a:rPr lang="ja-JP" altLang="en-US" dirty="0"/>
              <a:t>つのスレッドからモーターを停止させる命令が来るまで，モーターは回転し続けます．</a:t>
            </a:r>
          </a:p>
          <a:p>
            <a:r>
              <a:rPr lang="ja-JP" altLang="en-US" dirty="0"/>
              <a:t>ブロック②③：超音波センサーから値を取得して，距離が </a:t>
            </a:r>
            <a:r>
              <a:rPr lang="en-US" altLang="ja-JP" dirty="0"/>
              <a:t>50 cm </a:t>
            </a:r>
            <a:r>
              <a:rPr lang="ja-JP" altLang="en-US" dirty="0"/>
              <a:t>未満になればモーターを停止させる命令を出す処理（スレッド）です．</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119</a:t>
            </a:fld>
            <a:endParaRPr lang="ja-JP" altLang="en-US" dirty="0"/>
          </a:p>
        </p:txBody>
      </p:sp>
      <p:sp>
        <p:nvSpPr>
          <p:cNvPr id="2" name="タイトル 1">
            <a:extLst>
              <a:ext uri="{FF2B5EF4-FFF2-40B4-BE49-F238E27FC236}">
                <a16:creationId xmlns:a16="http://schemas.microsoft.com/office/drawing/2014/main" id="{7E3CF031-1959-4E7A-BB68-EDCB26B72E25}"/>
              </a:ext>
            </a:extLst>
          </p:cNvPr>
          <p:cNvSpPr>
            <a:spLocks noGrp="1"/>
          </p:cNvSpPr>
          <p:nvPr>
            <p:ph type="title"/>
          </p:nvPr>
        </p:nvSpPr>
        <p:spPr/>
        <p:txBody>
          <a:bodyPr>
            <a:noAutofit/>
          </a:bodyPr>
          <a:lstStyle/>
          <a:p>
            <a:r>
              <a:rPr lang="en-US" altLang="ja-JP" sz="3200" dirty="0"/>
              <a:t>7.2</a:t>
            </a:r>
            <a:r>
              <a:rPr lang="ja-JP" altLang="en-US" sz="3200" dirty="0"/>
              <a:t>　複雑な動作をプログラミングするためのテクニック</a:t>
            </a:r>
          </a:p>
        </p:txBody>
      </p:sp>
      <p:pic>
        <p:nvPicPr>
          <p:cNvPr id="6" name="図 5">
            <a:extLst>
              <a:ext uri="{FF2B5EF4-FFF2-40B4-BE49-F238E27FC236}">
                <a16:creationId xmlns:a16="http://schemas.microsoft.com/office/drawing/2014/main" id="{A1CA0094-6420-4DBD-ADF9-99E14DAB9DE8}"/>
              </a:ext>
            </a:extLst>
          </p:cNvPr>
          <p:cNvPicPr>
            <a:picLocks noChangeAspect="1"/>
          </p:cNvPicPr>
          <p:nvPr/>
        </p:nvPicPr>
        <p:blipFill>
          <a:blip r:embed="rId2"/>
          <a:stretch>
            <a:fillRect/>
          </a:stretch>
        </p:blipFill>
        <p:spPr>
          <a:xfrm>
            <a:off x="8011885" y="1997250"/>
            <a:ext cx="4180115" cy="3420094"/>
          </a:xfrm>
          <a:prstGeom prst="rect">
            <a:avLst/>
          </a:prstGeom>
        </p:spPr>
      </p:pic>
    </p:spTree>
    <p:extLst>
      <p:ext uri="{BB962C8B-B14F-4D97-AF65-F5344CB8AC3E}">
        <p14:creationId xmlns:p14="http://schemas.microsoft.com/office/powerpoint/2010/main" val="3703845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コンテンツ プレースホルダー 4">
            <a:extLst>
              <a:ext uri="{FF2B5EF4-FFF2-40B4-BE49-F238E27FC236}">
                <a16:creationId xmlns:a16="http://schemas.microsoft.com/office/drawing/2014/main" id="{FB1C31AA-1133-4629-8430-B08A590C3674}"/>
              </a:ext>
            </a:extLst>
          </p:cNvPr>
          <p:cNvGraphicFramePr>
            <a:graphicFrameLocks noGrp="1"/>
          </p:cNvGraphicFramePr>
          <p:nvPr>
            <p:ph idx="1"/>
            <p:extLst>
              <p:ext uri="{D42A27DB-BD31-4B8C-83A1-F6EECF244321}">
                <p14:modId xmlns:p14="http://schemas.microsoft.com/office/powerpoint/2010/main" val="611635170"/>
              </p:ext>
            </p:extLst>
          </p:nvPr>
        </p:nvGraphicFramePr>
        <p:xfrm>
          <a:off x="281811" y="137372"/>
          <a:ext cx="11503789" cy="6583256"/>
        </p:xfrm>
        <a:graphic>
          <a:graphicData uri="http://schemas.openxmlformats.org/drawingml/2006/table">
            <a:tbl>
              <a:tblPr/>
              <a:tblGrid>
                <a:gridCol w="2051814">
                  <a:extLst>
                    <a:ext uri="{9D8B030D-6E8A-4147-A177-3AD203B41FA5}">
                      <a16:colId xmlns:a16="http://schemas.microsoft.com/office/drawing/2014/main" val="4283610463"/>
                    </a:ext>
                  </a:extLst>
                </a:gridCol>
                <a:gridCol w="4086225">
                  <a:extLst>
                    <a:ext uri="{9D8B030D-6E8A-4147-A177-3AD203B41FA5}">
                      <a16:colId xmlns:a16="http://schemas.microsoft.com/office/drawing/2014/main" val="1492174993"/>
                    </a:ext>
                  </a:extLst>
                </a:gridCol>
                <a:gridCol w="5365750">
                  <a:extLst>
                    <a:ext uri="{9D8B030D-6E8A-4147-A177-3AD203B41FA5}">
                      <a16:colId xmlns:a16="http://schemas.microsoft.com/office/drawing/2014/main" val="315888477"/>
                    </a:ext>
                  </a:extLst>
                </a:gridCol>
              </a:tblGrid>
              <a:tr h="194900">
                <a:tc>
                  <a:txBody>
                    <a:bodyPr/>
                    <a:lstStyle/>
                    <a:p>
                      <a:pPr fontAlgn="ctr"/>
                      <a:r>
                        <a:rPr lang="en-US" sz="2000" b="1">
                          <a:effectLst/>
                        </a:rPr>
                        <a:t>Action</a:t>
                      </a:r>
                      <a:endParaRPr lang="en-US" sz="200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a:noFill/>
                    </a:lnT>
                    <a:lnB w="9525" cap="flat" cmpd="sng" algn="ctr">
                      <a:solidFill>
                        <a:srgbClr val="E1E4E5"/>
                      </a:solidFill>
                      <a:prstDash val="solid"/>
                      <a:round/>
                      <a:headEnd type="none" w="med" len="med"/>
                      <a:tailEnd type="none" w="med" len="med"/>
                    </a:lnB>
                    <a:solidFill>
                      <a:schemeClr val="bg1">
                        <a:lumMod val="75000"/>
                      </a:schemeClr>
                    </a:solidFill>
                  </a:tcPr>
                </a:tc>
                <a:tc>
                  <a:txBody>
                    <a:bodyPr/>
                    <a:lstStyle/>
                    <a:p>
                      <a:pPr fontAlgn="ctr"/>
                      <a:r>
                        <a:rPr lang="en-US" sz="2000" b="1">
                          <a:effectLst/>
                        </a:rPr>
                        <a:t>v1.0</a:t>
                      </a:r>
                      <a:endParaRPr lang="en-US" sz="2000">
                        <a:effectLst/>
                      </a:endParaRP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a:noFill/>
                    </a:lnT>
                    <a:lnB w="9525" cap="flat" cmpd="sng" algn="ctr">
                      <a:solidFill>
                        <a:srgbClr val="E1E4E5"/>
                      </a:solidFill>
                      <a:prstDash val="solid"/>
                      <a:round/>
                      <a:headEnd type="none" w="med" len="med"/>
                      <a:tailEnd type="none" w="med" len="med"/>
                    </a:lnB>
                    <a:solidFill>
                      <a:schemeClr val="bg1">
                        <a:lumMod val="75000"/>
                      </a:schemeClr>
                    </a:solidFill>
                  </a:tcPr>
                </a:tc>
                <a:tc>
                  <a:txBody>
                    <a:bodyPr/>
                    <a:lstStyle/>
                    <a:p>
                      <a:pPr fontAlgn="ctr"/>
                      <a:r>
                        <a:rPr lang="en-US" sz="2000" b="1" dirty="0" err="1">
                          <a:effectLst/>
                        </a:rPr>
                        <a:t>v2.0</a:t>
                      </a:r>
                      <a:endParaRPr lang="en-US" sz="2000" dirty="0">
                        <a:effectLst/>
                      </a:endParaRPr>
                    </a:p>
                  </a:txBody>
                  <a:tcPr marL="69607" marR="69607" marT="34804" marB="34804" anchor="ctr">
                    <a:lnL w="9525" cap="flat" cmpd="sng" algn="ctr">
                      <a:solidFill>
                        <a:srgbClr val="E1E4E5"/>
                      </a:solidFill>
                      <a:prstDash val="solid"/>
                      <a:round/>
                      <a:headEnd type="none" w="med" len="med"/>
                      <a:tailEnd type="none" w="med" len="med"/>
                    </a:lnL>
                    <a:lnR>
                      <a:noFill/>
                    </a:lnR>
                    <a:lnT>
                      <a:noFill/>
                    </a:lnT>
                    <a:lnB w="9525" cap="flat" cmpd="sng" algn="ctr">
                      <a:solidFill>
                        <a:srgbClr val="E1E4E5"/>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94283863"/>
                  </a:ext>
                </a:extLst>
              </a:tr>
              <a:tr h="445487">
                <a:tc>
                  <a:txBody>
                    <a:bodyPr/>
                    <a:lstStyle/>
                    <a:p>
                      <a:pPr fontAlgn="ctr"/>
                      <a:r>
                        <a:rPr lang="ja-JP" altLang="en-US" sz="2000" dirty="0">
                          <a:effectLst/>
                        </a:rPr>
                        <a:t>指定位置に文字を書く</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2000" dirty="0" err="1">
                          <a:effectLst/>
                          <a:latin typeface="Consolas" panose="020B0609020204030204" pitchFamily="49" charset="0"/>
                        </a:rPr>
                        <a:t>brick</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display</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text</a:t>
                      </a:r>
                      <a:r>
                        <a:rPr lang="en-US" sz="2000" dirty="0">
                          <a:effectLst/>
                          <a:latin typeface="Consolas" panose="020B0609020204030204" pitchFamily="49" charset="0"/>
                        </a:rPr>
                        <a:t>(</a:t>
                      </a:r>
                      <a:r>
                        <a:rPr lang="en-US" sz="2000" dirty="0">
                          <a:solidFill>
                            <a:srgbClr val="4070A0"/>
                          </a:solidFill>
                          <a:effectLst/>
                          <a:latin typeface="Consolas" panose="020B0609020204030204" pitchFamily="49" charset="0"/>
                        </a:rPr>
                        <a:t>"Hello!"</a:t>
                      </a:r>
                      <a:r>
                        <a:rPr lang="en-US" sz="2000" dirty="0">
                          <a:effectLst/>
                          <a:latin typeface="Consolas" panose="020B0609020204030204" pitchFamily="49" charset="0"/>
                        </a:rPr>
                        <a:t>, (</a:t>
                      </a:r>
                      <a:r>
                        <a:rPr lang="en-US" sz="2000" dirty="0">
                          <a:solidFill>
                            <a:srgbClr val="208050"/>
                          </a:solidFill>
                          <a:effectLst/>
                          <a:latin typeface="Consolas" panose="020B0609020204030204" pitchFamily="49" charset="0"/>
                        </a:rPr>
                        <a:t>50</a:t>
                      </a:r>
                      <a:r>
                        <a:rPr lang="en-US" sz="2000" dirty="0">
                          <a:effectLst/>
                          <a:latin typeface="Consolas" panose="020B0609020204030204" pitchFamily="49" charset="0"/>
                        </a:rPr>
                        <a:t>, </a:t>
                      </a:r>
                      <a:r>
                        <a:rPr lang="en-US" sz="2000" dirty="0">
                          <a:solidFill>
                            <a:srgbClr val="208050"/>
                          </a:solidFill>
                          <a:effectLst/>
                          <a:latin typeface="Consolas" panose="020B0609020204030204" pitchFamily="49" charset="0"/>
                        </a:rPr>
                        <a:t>60</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2000" dirty="0">
                          <a:effectLst/>
                          <a:latin typeface="Consolas" panose="020B0609020204030204" pitchFamily="49" charset="0"/>
                        </a:rPr>
                        <a:t>ev3</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screen</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draw_text(</a:t>
                      </a:r>
                      <a:r>
                        <a:rPr lang="en-US" sz="2000" dirty="0">
                          <a:solidFill>
                            <a:srgbClr val="208050"/>
                          </a:solidFill>
                          <a:effectLst/>
                          <a:latin typeface="Consolas" panose="020B0609020204030204" pitchFamily="49" charset="0"/>
                        </a:rPr>
                        <a:t>50</a:t>
                      </a:r>
                      <a:r>
                        <a:rPr lang="en-US" sz="2000" dirty="0">
                          <a:effectLst/>
                          <a:latin typeface="Consolas" panose="020B0609020204030204" pitchFamily="49" charset="0"/>
                        </a:rPr>
                        <a:t>, </a:t>
                      </a:r>
                      <a:r>
                        <a:rPr lang="en-US" sz="2000" dirty="0">
                          <a:solidFill>
                            <a:srgbClr val="208050"/>
                          </a:solidFill>
                          <a:effectLst/>
                          <a:latin typeface="Consolas" panose="020B0609020204030204" pitchFamily="49" charset="0"/>
                        </a:rPr>
                        <a:t>60</a:t>
                      </a:r>
                      <a:r>
                        <a:rPr lang="en-US" sz="2000" dirty="0">
                          <a:effectLst/>
                          <a:latin typeface="Consolas" panose="020B0609020204030204" pitchFamily="49" charset="0"/>
                        </a:rPr>
                        <a:t>, </a:t>
                      </a:r>
                      <a:r>
                        <a:rPr lang="en-US" sz="2000" dirty="0">
                          <a:solidFill>
                            <a:srgbClr val="4070A0"/>
                          </a:solidFill>
                          <a:effectLst/>
                          <a:latin typeface="Consolas" panose="020B0609020204030204" pitchFamily="49" charset="0"/>
                        </a:rPr>
                        <a:t>"Hello!"</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1015258559"/>
                  </a:ext>
                </a:extLst>
              </a:tr>
              <a:tr h="445487">
                <a:tc>
                  <a:txBody>
                    <a:bodyPr/>
                    <a:lstStyle/>
                    <a:p>
                      <a:pPr fontAlgn="ctr"/>
                      <a:r>
                        <a:rPr lang="ja-JP" altLang="en-US" sz="2000" dirty="0">
                          <a:effectLst/>
                        </a:rPr>
                        <a:t>文字を書いて自動でスクロールする</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dirty="0" err="1">
                          <a:effectLst/>
                          <a:latin typeface="Consolas" panose="020B0609020204030204" pitchFamily="49" charset="0"/>
                        </a:rPr>
                        <a:t>brick</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display</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text</a:t>
                      </a:r>
                      <a:r>
                        <a:rPr lang="en-US" sz="2000" dirty="0">
                          <a:effectLst/>
                          <a:latin typeface="Consolas" panose="020B0609020204030204" pitchFamily="49" charset="0"/>
                        </a:rPr>
                        <a:t>(</a:t>
                      </a:r>
                      <a:r>
                        <a:rPr lang="en-US" sz="2000" dirty="0">
                          <a:solidFill>
                            <a:srgbClr val="4070A0"/>
                          </a:solidFill>
                          <a:effectLst/>
                          <a:latin typeface="Consolas" panose="020B0609020204030204" pitchFamily="49" charset="0"/>
                        </a:rPr>
                        <a:t>"Hello"</a:t>
                      </a:r>
                      <a:r>
                        <a:rPr lang="en-US" sz="2000" dirty="0">
                          <a:effectLst/>
                          <a:latin typeface="Consolas" panose="020B0609020204030204" pitchFamily="49" charset="0"/>
                        </a:rPr>
                        <a:t>) </a:t>
                      </a:r>
                      <a:r>
                        <a:rPr lang="en-US" sz="2000" dirty="0" err="1">
                          <a:effectLst/>
                          <a:latin typeface="Consolas" panose="020B0609020204030204" pitchFamily="49" charset="0"/>
                        </a:rPr>
                        <a:t>brick</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display</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text</a:t>
                      </a:r>
                      <a:r>
                        <a:rPr lang="en-US" sz="2000" dirty="0">
                          <a:effectLst/>
                          <a:latin typeface="Consolas" panose="020B0609020204030204" pitchFamily="49" charset="0"/>
                        </a:rPr>
                        <a:t>(</a:t>
                      </a:r>
                      <a:r>
                        <a:rPr lang="en-US" sz="2000" dirty="0">
                          <a:solidFill>
                            <a:srgbClr val="4070A0"/>
                          </a:solidFill>
                          <a:effectLst/>
                          <a:latin typeface="Consolas" panose="020B0609020204030204" pitchFamily="49" charset="0"/>
                        </a:rPr>
                        <a:t>"world!"</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dirty="0">
                          <a:effectLst/>
                          <a:latin typeface="Consolas" panose="020B0609020204030204" pitchFamily="49" charset="0"/>
                        </a:rPr>
                        <a:t>ev3</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screen</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print(</a:t>
                      </a:r>
                      <a:r>
                        <a:rPr lang="en-US" sz="2000" dirty="0">
                          <a:solidFill>
                            <a:srgbClr val="4070A0"/>
                          </a:solidFill>
                          <a:effectLst/>
                          <a:latin typeface="Consolas" panose="020B0609020204030204" pitchFamily="49" charset="0"/>
                        </a:rPr>
                        <a:t>"Hello"</a:t>
                      </a:r>
                      <a:r>
                        <a:rPr lang="en-US" sz="2000" dirty="0">
                          <a:effectLst/>
                          <a:latin typeface="Consolas" panose="020B0609020204030204" pitchFamily="49" charset="0"/>
                        </a:rPr>
                        <a:t>)</a:t>
                      </a:r>
                    </a:p>
                    <a:p>
                      <a:pPr fontAlgn="ctr"/>
                      <a:r>
                        <a:rPr lang="en-US" sz="2000" dirty="0">
                          <a:effectLst/>
                          <a:latin typeface="Consolas" panose="020B0609020204030204" pitchFamily="49" charset="0"/>
                        </a:rPr>
                        <a:t>ev3</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screen</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print(</a:t>
                      </a:r>
                      <a:r>
                        <a:rPr lang="en-US" sz="2000" dirty="0">
                          <a:solidFill>
                            <a:srgbClr val="4070A0"/>
                          </a:solidFill>
                          <a:effectLst/>
                          <a:latin typeface="Consolas" panose="020B0609020204030204" pitchFamily="49" charset="0"/>
                        </a:rPr>
                        <a:t>"world!"</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2835827702"/>
                  </a:ext>
                </a:extLst>
              </a:tr>
              <a:tr h="445487">
                <a:tc>
                  <a:txBody>
                    <a:bodyPr/>
                    <a:lstStyle/>
                    <a:p>
                      <a:pPr fontAlgn="ctr"/>
                      <a:r>
                        <a:rPr lang="ja-JP" altLang="en-US" sz="2000" dirty="0">
                          <a:effectLst/>
                        </a:rPr>
                        <a:t>フォントサイズを変える</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ja-JP" altLang="en-US" sz="200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2000" b="1" dirty="0">
                          <a:solidFill>
                            <a:srgbClr val="007020"/>
                          </a:solidFill>
                          <a:effectLst/>
                          <a:latin typeface="Consolas" panose="020B0609020204030204" pitchFamily="49" charset="0"/>
                        </a:rPr>
                        <a:t>from</a:t>
                      </a:r>
                      <a:r>
                        <a:rPr lang="en-US" sz="2000" dirty="0">
                          <a:effectLst/>
                          <a:latin typeface="Consolas" panose="020B0609020204030204" pitchFamily="49" charset="0"/>
                        </a:rPr>
                        <a:t> </a:t>
                      </a:r>
                      <a:r>
                        <a:rPr lang="en-US" sz="2000" b="1" dirty="0">
                          <a:solidFill>
                            <a:srgbClr val="0E84B5"/>
                          </a:solidFill>
                          <a:effectLst/>
                          <a:latin typeface="Consolas" panose="020B0609020204030204" pitchFamily="49" charset="0"/>
                        </a:rPr>
                        <a:t>pybricks.media.ev3dev</a:t>
                      </a:r>
                      <a:r>
                        <a:rPr lang="en-US" sz="2000" dirty="0">
                          <a:effectLst/>
                          <a:latin typeface="Consolas" panose="020B0609020204030204" pitchFamily="49" charset="0"/>
                        </a:rPr>
                        <a:t> </a:t>
                      </a:r>
                      <a:r>
                        <a:rPr lang="en-US" sz="2000" b="1" dirty="0">
                          <a:solidFill>
                            <a:srgbClr val="007020"/>
                          </a:solidFill>
                          <a:effectLst/>
                          <a:latin typeface="Consolas" panose="020B0609020204030204" pitchFamily="49" charset="0"/>
                        </a:rPr>
                        <a:t>import</a:t>
                      </a:r>
                      <a:r>
                        <a:rPr lang="en-US" sz="2000" dirty="0">
                          <a:effectLst/>
                          <a:latin typeface="Consolas" panose="020B0609020204030204" pitchFamily="49" charset="0"/>
                        </a:rPr>
                        <a:t> Font</a:t>
                      </a:r>
                    </a:p>
                    <a:p>
                      <a:pPr fontAlgn="ctr"/>
                      <a:r>
                        <a:rPr lang="en-US" sz="2000" dirty="0" err="1">
                          <a:effectLst/>
                          <a:latin typeface="Consolas" panose="020B0609020204030204" pitchFamily="49" charset="0"/>
                        </a:rPr>
                        <a:t>big_font</a:t>
                      </a:r>
                      <a:r>
                        <a:rPr lang="en-US" sz="2000" dirty="0">
                          <a:effectLst/>
                          <a:latin typeface="Consolas" panose="020B0609020204030204" pitchFamily="49" charset="0"/>
                        </a:rPr>
                        <a:t> </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 Font(size</a:t>
                      </a:r>
                      <a:r>
                        <a:rPr lang="en-US" sz="2000" dirty="0">
                          <a:solidFill>
                            <a:srgbClr val="666666"/>
                          </a:solidFill>
                          <a:effectLst/>
                          <a:latin typeface="Consolas" panose="020B0609020204030204" pitchFamily="49" charset="0"/>
                        </a:rPr>
                        <a:t>=</a:t>
                      </a:r>
                      <a:r>
                        <a:rPr lang="en-US" sz="2000" dirty="0">
                          <a:solidFill>
                            <a:srgbClr val="208050"/>
                          </a:solidFill>
                          <a:effectLst/>
                          <a:latin typeface="Consolas" panose="020B0609020204030204" pitchFamily="49" charset="0"/>
                        </a:rPr>
                        <a:t>24</a:t>
                      </a:r>
                      <a:r>
                        <a:rPr lang="en-US" sz="2000" dirty="0">
                          <a:effectLst/>
                          <a:latin typeface="Consolas" panose="020B0609020204030204" pitchFamily="49" charset="0"/>
                        </a:rPr>
                        <a:t>)</a:t>
                      </a:r>
                    </a:p>
                    <a:p>
                      <a:pPr fontAlgn="ctr"/>
                      <a:r>
                        <a:rPr lang="en-US" sz="2000" dirty="0">
                          <a:effectLst/>
                          <a:latin typeface="Consolas" panose="020B0609020204030204" pitchFamily="49" charset="0"/>
                        </a:rPr>
                        <a:t>ev3</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screen</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set_font(</a:t>
                      </a:r>
                      <a:r>
                        <a:rPr lang="en-US" sz="2000" dirty="0" err="1">
                          <a:effectLst/>
                          <a:latin typeface="Consolas" panose="020B0609020204030204" pitchFamily="49" charset="0"/>
                        </a:rPr>
                        <a:t>big_font</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1872335122"/>
                  </a:ext>
                </a:extLst>
              </a:tr>
              <a:tr h="570780">
                <a:tc>
                  <a:txBody>
                    <a:bodyPr/>
                    <a:lstStyle/>
                    <a:p>
                      <a:pPr fontAlgn="ctr"/>
                      <a:r>
                        <a:rPr lang="ja-JP" altLang="en-US" sz="2000" dirty="0">
                          <a:effectLst/>
                        </a:rPr>
                        <a:t>画像を表示する</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b="1" dirty="0">
                          <a:solidFill>
                            <a:srgbClr val="007020"/>
                          </a:solidFill>
                          <a:effectLst/>
                          <a:latin typeface="Consolas" panose="020B0609020204030204" pitchFamily="49" charset="0"/>
                        </a:rPr>
                        <a:t>from</a:t>
                      </a:r>
                      <a:r>
                        <a:rPr lang="en-US" sz="2000" dirty="0">
                          <a:effectLst/>
                          <a:latin typeface="Consolas" panose="020B0609020204030204" pitchFamily="49" charset="0"/>
                        </a:rPr>
                        <a:t> </a:t>
                      </a:r>
                      <a:r>
                        <a:rPr lang="en-US" sz="2000" b="1" dirty="0" err="1">
                          <a:solidFill>
                            <a:srgbClr val="0E84B5"/>
                          </a:solidFill>
                          <a:effectLst/>
                          <a:latin typeface="Consolas" panose="020B0609020204030204" pitchFamily="49" charset="0"/>
                        </a:rPr>
                        <a:t>pybricks.parameters</a:t>
                      </a:r>
                      <a:r>
                        <a:rPr lang="en-US" sz="2000" dirty="0">
                          <a:effectLst/>
                          <a:latin typeface="Consolas" panose="020B0609020204030204" pitchFamily="49" charset="0"/>
                        </a:rPr>
                        <a:t> </a:t>
                      </a:r>
                      <a:r>
                        <a:rPr lang="en-US" sz="2000" b="1" dirty="0">
                          <a:solidFill>
                            <a:srgbClr val="007020"/>
                          </a:solidFill>
                          <a:effectLst/>
                          <a:latin typeface="Consolas" panose="020B0609020204030204" pitchFamily="49" charset="0"/>
                        </a:rPr>
                        <a:t>import</a:t>
                      </a:r>
                      <a:r>
                        <a:rPr lang="en-US" sz="2000" dirty="0">
                          <a:effectLst/>
                          <a:latin typeface="Consolas" panose="020B0609020204030204" pitchFamily="49" charset="0"/>
                        </a:rPr>
                        <a:t> </a:t>
                      </a:r>
                      <a:r>
                        <a:rPr lang="en-US" sz="2000" dirty="0" err="1">
                          <a:effectLst/>
                          <a:latin typeface="Consolas" panose="020B0609020204030204" pitchFamily="49" charset="0"/>
                        </a:rPr>
                        <a:t>ImageFile</a:t>
                      </a:r>
                      <a:r>
                        <a:rPr lang="en-US" sz="2000" dirty="0">
                          <a:effectLst/>
                          <a:latin typeface="Consolas" panose="020B0609020204030204" pitchFamily="49" charset="0"/>
                        </a:rPr>
                        <a:t> </a:t>
                      </a:r>
                    </a:p>
                    <a:p>
                      <a:pPr fontAlgn="ctr"/>
                      <a:r>
                        <a:rPr lang="en-US" sz="2000" dirty="0" err="1">
                          <a:effectLst/>
                          <a:latin typeface="Consolas" panose="020B0609020204030204" pitchFamily="49" charset="0"/>
                        </a:rPr>
                        <a:t>brick</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display</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image</a:t>
                      </a:r>
                      <a:r>
                        <a:rPr lang="en-US" sz="2000" dirty="0">
                          <a:effectLst/>
                          <a:latin typeface="Consolas" panose="020B0609020204030204" pitchFamily="49" charset="0"/>
                        </a:rPr>
                        <a:t>(</a:t>
                      </a:r>
                      <a:r>
                        <a:rPr lang="en-US" sz="2000" dirty="0" err="1">
                          <a:effectLst/>
                          <a:latin typeface="Consolas" panose="020B0609020204030204" pitchFamily="49" charset="0"/>
                        </a:rPr>
                        <a:t>ImageFile</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QUESTION_MARK</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b="1">
                          <a:solidFill>
                            <a:srgbClr val="007020"/>
                          </a:solidFill>
                          <a:effectLst/>
                          <a:latin typeface="Consolas" panose="020B0609020204030204" pitchFamily="49" charset="0"/>
                        </a:rPr>
                        <a:t>from</a:t>
                      </a:r>
                      <a:r>
                        <a:rPr lang="en-US" sz="2000">
                          <a:effectLst/>
                          <a:latin typeface="Consolas" panose="020B0609020204030204" pitchFamily="49" charset="0"/>
                        </a:rPr>
                        <a:t> </a:t>
                      </a:r>
                      <a:r>
                        <a:rPr lang="en-US" sz="2000" b="1">
                          <a:solidFill>
                            <a:srgbClr val="0E84B5"/>
                          </a:solidFill>
                          <a:effectLst/>
                          <a:latin typeface="Consolas" panose="020B0609020204030204" pitchFamily="49" charset="0"/>
                        </a:rPr>
                        <a:t>pybricks.media.ev3dev</a:t>
                      </a:r>
                      <a:r>
                        <a:rPr lang="en-US" sz="2000">
                          <a:effectLst/>
                          <a:latin typeface="Consolas" panose="020B0609020204030204" pitchFamily="49" charset="0"/>
                        </a:rPr>
                        <a:t> </a:t>
                      </a:r>
                      <a:r>
                        <a:rPr lang="en-US" sz="2000" b="1">
                          <a:solidFill>
                            <a:srgbClr val="007020"/>
                          </a:solidFill>
                          <a:effectLst/>
                          <a:latin typeface="Consolas" panose="020B0609020204030204" pitchFamily="49" charset="0"/>
                        </a:rPr>
                        <a:t>import</a:t>
                      </a:r>
                      <a:r>
                        <a:rPr lang="en-US" sz="2000">
                          <a:effectLst/>
                          <a:latin typeface="Consolas" panose="020B0609020204030204" pitchFamily="49" charset="0"/>
                        </a:rPr>
                        <a:t> ImageFile ev3</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screen</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load_image(ImageFile</a:t>
                      </a:r>
                      <a:r>
                        <a:rPr lang="en-US" sz="2000">
                          <a:solidFill>
                            <a:srgbClr val="666666"/>
                          </a:solidFill>
                          <a:effectLst/>
                          <a:latin typeface="Consolas" panose="020B0609020204030204" pitchFamily="49" charset="0"/>
                        </a:rPr>
                        <a:t>.</a:t>
                      </a:r>
                      <a:r>
                        <a:rPr lang="en-US" sz="2000">
                          <a:effectLst/>
                          <a:latin typeface="Consolas" panose="020B0609020204030204" pitchFamily="49" charset="0"/>
                        </a:rPr>
                        <a:t>Question_MARK)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4245246539"/>
                  </a:ext>
                </a:extLst>
              </a:tr>
              <a:tr h="570780">
                <a:tc>
                  <a:txBody>
                    <a:bodyPr/>
                    <a:lstStyle/>
                    <a:p>
                      <a:pPr fontAlgn="ctr"/>
                      <a:r>
                        <a:rPr lang="ja-JP" altLang="en-US" sz="2000" dirty="0">
                          <a:effectLst/>
                        </a:rPr>
                        <a:t>図形を描画する</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ja-JP" altLang="en-US" sz="200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tc>
                  <a:txBody>
                    <a:bodyPr/>
                    <a:lstStyle/>
                    <a:p>
                      <a:pPr fontAlgn="ctr"/>
                      <a:r>
                        <a:rPr lang="en-US" sz="2000" dirty="0">
                          <a:effectLst/>
                          <a:latin typeface="Consolas" panose="020B0609020204030204" pitchFamily="49" charset="0"/>
                        </a:rPr>
                        <a:t>ev3</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screen</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draw_line(</a:t>
                      </a:r>
                      <a:r>
                        <a:rPr lang="en-US" sz="2000" dirty="0">
                          <a:solidFill>
                            <a:srgbClr val="208050"/>
                          </a:solidFill>
                          <a:effectLst/>
                          <a:latin typeface="Consolas" panose="020B0609020204030204" pitchFamily="49" charset="0"/>
                        </a:rPr>
                        <a:t>30</a:t>
                      </a:r>
                      <a:r>
                        <a:rPr lang="en-US" sz="2000" dirty="0">
                          <a:effectLst/>
                          <a:latin typeface="Consolas" panose="020B0609020204030204" pitchFamily="49" charset="0"/>
                        </a:rPr>
                        <a:t>, </a:t>
                      </a:r>
                      <a:r>
                        <a:rPr lang="en-US" sz="2000" dirty="0">
                          <a:solidFill>
                            <a:srgbClr val="208050"/>
                          </a:solidFill>
                          <a:effectLst/>
                          <a:latin typeface="Consolas" panose="020B0609020204030204" pitchFamily="49" charset="0"/>
                        </a:rPr>
                        <a:t>30</a:t>
                      </a:r>
                      <a:r>
                        <a:rPr lang="en-US" sz="2000" dirty="0">
                          <a:effectLst/>
                          <a:latin typeface="Consolas" panose="020B0609020204030204" pitchFamily="49" charset="0"/>
                        </a:rPr>
                        <a:t>, </a:t>
                      </a:r>
                      <a:r>
                        <a:rPr lang="en-US" sz="2000" dirty="0">
                          <a:solidFill>
                            <a:srgbClr val="208050"/>
                          </a:solidFill>
                          <a:effectLst/>
                          <a:latin typeface="Consolas" panose="020B0609020204030204" pitchFamily="49" charset="0"/>
                        </a:rPr>
                        <a:t>30</a:t>
                      </a:r>
                      <a:r>
                        <a:rPr lang="en-US" sz="2000" dirty="0">
                          <a:effectLst/>
                          <a:latin typeface="Consolas" panose="020B0609020204030204" pitchFamily="49" charset="0"/>
                        </a:rPr>
                        <a:t>, </a:t>
                      </a:r>
                      <a:r>
                        <a:rPr lang="en-US" sz="2000" dirty="0">
                          <a:solidFill>
                            <a:srgbClr val="208050"/>
                          </a:solidFill>
                          <a:effectLst/>
                          <a:latin typeface="Consolas" panose="020B0609020204030204" pitchFamily="49" charset="0"/>
                        </a:rPr>
                        <a:t>100</a:t>
                      </a:r>
                      <a:r>
                        <a:rPr lang="en-US" sz="2000" dirty="0">
                          <a:effectLst/>
                          <a:latin typeface="Consolas" panose="020B0609020204030204" pitchFamily="49" charset="0"/>
                        </a:rPr>
                        <a:t>)</a:t>
                      </a:r>
                    </a:p>
                    <a:p>
                      <a:pPr fontAlgn="ctr"/>
                      <a:r>
                        <a:rPr lang="en-US" sz="2000" dirty="0">
                          <a:effectLst/>
                          <a:latin typeface="Consolas" panose="020B0609020204030204" pitchFamily="49" charset="0"/>
                        </a:rPr>
                        <a:t>ev3</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screen</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draw_box(</a:t>
                      </a:r>
                      <a:r>
                        <a:rPr lang="en-US" sz="2000" dirty="0">
                          <a:solidFill>
                            <a:srgbClr val="208050"/>
                          </a:solidFill>
                          <a:effectLst/>
                          <a:latin typeface="Consolas" panose="020B0609020204030204" pitchFamily="49" charset="0"/>
                        </a:rPr>
                        <a:t>50</a:t>
                      </a:r>
                      <a:r>
                        <a:rPr lang="en-US" sz="2000" dirty="0">
                          <a:effectLst/>
                          <a:latin typeface="Consolas" panose="020B0609020204030204" pitchFamily="49" charset="0"/>
                        </a:rPr>
                        <a:t>, </a:t>
                      </a:r>
                      <a:r>
                        <a:rPr lang="en-US" sz="2000" dirty="0">
                          <a:solidFill>
                            <a:srgbClr val="208050"/>
                          </a:solidFill>
                          <a:effectLst/>
                          <a:latin typeface="Consolas" panose="020B0609020204030204" pitchFamily="49" charset="0"/>
                        </a:rPr>
                        <a:t>30</a:t>
                      </a:r>
                      <a:r>
                        <a:rPr lang="en-US" sz="2000" dirty="0">
                          <a:effectLst/>
                          <a:latin typeface="Consolas" panose="020B0609020204030204" pitchFamily="49" charset="0"/>
                        </a:rPr>
                        <a:t>, </a:t>
                      </a:r>
                      <a:r>
                        <a:rPr lang="en-US" sz="2000" dirty="0">
                          <a:solidFill>
                            <a:srgbClr val="208050"/>
                          </a:solidFill>
                          <a:effectLst/>
                          <a:latin typeface="Consolas" panose="020B0609020204030204" pitchFamily="49" charset="0"/>
                        </a:rPr>
                        <a:t>90</a:t>
                      </a:r>
                      <a:r>
                        <a:rPr lang="en-US" sz="2000" dirty="0">
                          <a:effectLst/>
                          <a:latin typeface="Consolas" panose="020B0609020204030204" pitchFamily="49" charset="0"/>
                        </a:rPr>
                        <a:t>, </a:t>
                      </a:r>
                      <a:r>
                        <a:rPr lang="en-US" sz="2000" dirty="0">
                          <a:solidFill>
                            <a:srgbClr val="208050"/>
                          </a:solidFill>
                          <a:effectLst/>
                          <a:latin typeface="Consolas" panose="020B0609020204030204" pitchFamily="49" charset="0"/>
                        </a:rPr>
                        <a:t>60</a:t>
                      </a:r>
                      <a:r>
                        <a:rPr lang="en-US" sz="2000" dirty="0">
                          <a:effectLst/>
                          <a:latin typeface="Consolas" panose="020B0609020204030204" pitchFamily="49" charset="0"/>
                        </a:rPr>
                        <a:t>)</a:t>
                      </a:r>
                    </a:p>
                    <a:p>
                      <a:pPr fontAlgn="ctr"/>
                      <a:r>
                        <a:rPr lang="en-US" sz="2000" dirty="0">
                          <a:effectLst/>
                          <a:latin typeface="Consolas" panose="020B0609020204030204" pitchFamily="49" charset="0"/>
                        </a:rPr>
                        <a:t>ev3</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screen</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draw_circle(</a:t>
                      </a:r>
                      <a:r>
                        <a:rPr lang="en-US" sz="2000" dirty="0">
                          <a:solidFill>
                            <a:srgbClr val="208050"/>
                          </a:solidFill>
                          <a:effectLst/>
                          <a:latin typeface="Consolas" panose="020B0609020204030204" pitchFamily="49" charset="0"/>
                        </a:rPr>
                        <a:t>70</a:t>
                      </a:r>
                      <a:r>
                        <a:rPr lang="en-US" sz="2000" dirty="0">
                          <a:effectLst/>
                          <a:latin typeface="Consolas" panose="020B0609020204030204" pitchFamily="49" charset="0"/>
                        </a:rPr>
                        <a:t>, </a:t>
                      </a:r>
                      <a:r>
                        <a:rPr lang="en-US" sz="2000" dirty="0">
                          <a:solidFill>
                            <a:srgbClr val="208050"/>
                          </a:solidFill>
                          <a:effectLst/>
                          <a:latin typeface="Consolas" panose="020B0609020204030204" pitchFamily="49" charset="0"/>
                        </a:rPr>
                        <a:t>90</a:t>
                      </a:r>
                      <a:r>
                        <a:rPr lang="en-US" sz="2000" dirty="0">
                          <a:effectLst/>
                          <a:latin typeface="Consolas" panose="020B0609020204030204" pitchFamily="49" charset="0"/>
                        </a:rPr>
                        <a:t>, </a:t>
                      </a:r>
                      <a:r>
                        <a:rPr lang="en-US" sz="2000" dirty="0">
                          <a:solidFill>
                            <a:srgbClr val="208050"/>
                          </a:solidFill>
                          <a:effectLst/>
                          <a:latin typeface="Consolas" panose="020B0609020204030204" pitchFamily="49" charset="0"/>
                        </a:rPr>
                        <a:t>20</a:t>
                      </a:r>
                      <a:r>
                        <a:rPr lang="en-US" sz="2000" dirty="0">
                          <a:effectLst/>
                          <a:latin typeface="Consolas" panose="020B0609020204030204" pitchFamily="49" charset="0"/>
                        </a:rPr>
                        <a:t>, fill</a:t>
                      </a:r>
                      <a:r>
                        <a:rPr lang="en-US" sz="2000" dirty="0">
                          <a:solidFill>
                            <a:srgbClr val="666666"/>
                          </a:solidFill>
                          <a:effectLst/>
                          <a:latin typeface="Consolas" panose="020B0609020204030204" pitchFamily="49" charset="0"/>
                        </a:rPr>
                        <a:t>=</a:t>
                      </a:r>
                      <a:r>
                        <a:rPr lang="en-US" sz="2000" b="1" dirty="0">
                          <a:solidFill>
                            <a:srgbClr val="007020"/>
                          </a:solidFill>
                          <a:effectLst/>
                          <a:latin typeface="Consolas" panose="020B0609020204030204" pitchFamily="49" charset="0"/>
                        </a:rPr>
                        <a:t>True</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9525" cap="flat" cmpd="sng" algn="ctr">
                      <a:solidFill>
                        <a:srgbClr val="E1E4E5"/>
                      </a:solidFill>
                      <a:prstDash val="solid"/>
                      <a:round/>
                      <a:headEnd type="none" w="med" len="med"/>
                      <a:tailEnd type="none" w="med" len="med"/>
                    </a:lnB>
                  </a:tcPr>
                </a:tc>
                <a:extLst>
                  <a:ext uri="{0D108BD9-81ED-4DB2-BD59-A6C34878D82A}">
                    <a16:rowId xmlns:a16="http://schemas.microsoft.com/office/drawing/2014/main" val="3550189675"/>
                  </a:ext>
                </a:extLst>
              </a:tr>
              <a:tr h="445487">
                <a:tc>
                  <a:txBody>
                    <a:bodyPr/>
                    <a:lstStyle/>
                    <a:p>
                      <a:pPr fontAlgn="ctr"/>
                      <a:r>
                        <a:rPr lang="ja-JP" altLang="en-US" sz="2000" dirty="0">
                          <a:effectLst/>
                        </a:rPr>
                        <a:t>バッテリーの状態を確認する</a:t>
                      </a:r>
                      <a:endParaRPr lang="en-US" sz="2000" dirty="0">
                        <a:effectLst/>
                      </a:endParaRPr>
                    </a:p>
                  </a:txBody>
                  <a:tcPr marL="69607" marR="69607" marT="34804" marB="34804" anchor="ctr">
                    <a:lnL w="12700"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dirty="0" err="1">
                          <a:effectLst/>
                          <a:latin typeface="Consolas" panose="020B0609020204030204" pitchFamily="49" charset="0"/>
                        </a:rPr>
                        <a:t>brick</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battery</a:t>
                      </a:r>
                      <a:r>
                        <a:rPr lang="en-US" sz="2000" dirty="0" err="1">
                          <a:solidFill>
                            <a:srgbClr val="666666"/>
                          </a:solidFill>
                          <a:effectLst/>
                          <a:latin typeface="Consolas" panose="020B0609020204030204" pitchFamily="49" charset="0"/>
                        </a:rPr>
                        <a:t>.</a:t>
                      </a:r>
                      <a:r>
                        <a:rPr lang="en-US" sz="2000" dirty="0" err="1">
                          <a:effectLst/>
                          <a:latin typeface="Consolas" panose="020B0609020204030204" pitchFamily="49" charset="0"/>
                        </a:rPr>
                        <a:t>voltage</a:t>
                      </a:r>
                      <a:r>
                        <a:rPr lang="en-US" sz="2000" dirty="0">
                          <a:effectLst/>
                          <a:latin typeface="Consolas" panose="020B0609020204030204" pitchFamily="49" charset="0"/>
                        </a:rPr>
                        <a:t>() </a:t>
                      </a:r>
                    </a:p>
                  </a:txBody>
                  <a:tcPr marL="69607" marR="69607" marT="34804" marB="34804" anchor="ctr">
                    <a:lnL w="9525" cap="flat" cmpd="sng" algn="ctr">
                      <a:solidFill>
                        <a:srgbClr val="E1E4E5"/>
                      </a:solidFill>
                      <a:prstDash val="solid"/>
                      <a:round/>
                      <a:headEnd type="none" w="med" len="med"/>
                      <a:tailEnd type="none" w="med" len="med"/>
                    </a:lnL>
                    <a:lnR w="9525" cap="flat" cmpd="sng" algn="ctr">
                      <a:solidFill>
                        <a:srgbClr val="E1E4E5"/>
                      </a:solidFill>
                      <a:prstDash val="solid"/>
                      <a:round/>
                      <a:headEnd type="none" w="med" len="med"/>
                      <a:tailEnd type="none" w="med" len="med"/>
                    </a:lnR>
                    <a:lnT w="9525"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tc>
                  <a:txBody>
                    <a:bodyPr/>
                    <a:lstStyle/>
                    <a:p>
                      <a:pPr fontAlgn="ctr"/>
                      <a:r>
                        <a:rPr lang="en-US" sz="2000" dirty="0">
                          <a:effectLst/>
                          <a:latin typeface="Consolas" panose="020B0609020204030204" pitchFamily="49" charset="0"/>
                        </a:rPr>
                        <a:t>ev3</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battery</a:t>
                      </a:r>
                      <a:r>
                        <a:rPr lang="en-US" sz="2000" dirty="0">
                          <a:solidFill>
                            <a:srgbClr val="666666"/>
                          </a:solidFill>
                          <a:effectLst/>
                          <a:latin typeface="Consolas" panose="020B0609020204030204" pitchFamily="49" charset="0"/>
                        </a:rPr>
                        <a:t>.</a:t>
                      </a:r>
                      <a:r>
                        <a:rPr lang="en-US" sz="2000" dirty="0">
                          <a:effectLst/>
                          <a:latin typeface="Consolas" panose="020B0609020204030204" pitchFamily="49" charset="0"/>
                        </a:rPr>
                        <a:t>voltage() </a:t>
                      </a:r>
                    </a:p>
                  </a:txBody>
                  <a:tcPr marL="69607" marR="69607" marT="34804" marB="34804" anchor="ctr">
                    <a:lnL w="9525" cap="flat" cmpd="sng" algn="ctr">
                      <a:solidFill>
                        <a:srgbClr val="E1E4E5"/>
                      </a:solidFill>
                      <a:prstDash val="solid"/>
                      <a:round/>
                      <a:headEnd type="none" w="med" len="med"/>
                      <a:tailEnd type="none" w="med" len="med"/>
                    </a:lnL>
                    <a:lnR>
                      <a:noFill/>
                    </a:lnR>
                    <a:lnT w="9525" cap="flat" cmpd="sng" algn="ctr">
                      <a:solidFill>
                        <a:srgbClr val="E1E4E5"/>
                      </a:solidFill>
                      <a:prstDash val="solid"/>
                      <a:round/>
                      <a:headEnd type="none" w="med" len="med"/>
                      <a:tailEnd type="none" w="med" len="med"/>
                    </a:lnT>
                    <a:lnB w="12700" cap="flat" cmpd="sng" algn="ctr">
                      <a:solidFill>
                        <a:srgbClr val="E1E4E5"/>
                      </a:solidFill>
                      <a:prstDash val="solid"/>
                      <a:round/>
                      <a:headEnd type="none" w="med" len="med"/>
                      <a:tailEnd type="none" w="med" len="med"/>
                    </a:lnB>
                    <a:solidFill>
                      <a:srgbClr val="F3F6F6"/>
                    </a:solidFill>
                  </a:tcPr>
                </a:tc>
                <a:extLst>
                  <a:ext uri="{0D108BD9-81ED-4DB2-BD59-A6C34878D82A}">
                    <a16:rowId xmlns:a16="http://schemas.microsoft.com/office/drawing/2014/main" val="4026942291"/>
                  </a:ext>
                </a:extLst>
              </a:tr>
            </a:tbl>
          </a:graphicData>
        </a:graphic>
      </p:graphicFrame>
      <p:sp>
        <p:nvSpPr>
          <p:cNvPr id="3" name="スライド番号プレースホルダー 2">
            <a:extLst>
              <a:ext uri="{FF2B5EF4-FFF2-40B4-BE49-F238E27FC236}">
                <a16:creationId xmlns:a16="http://schemas.microsoft.com/office/drawing/2014/main" id="{CC75C47D-9B78-44A0-AE67-4735E04D0CE3}"/>
              </a:ext>
            </a:extLst>
          </p:cNvPr>
          <p:cNvSpPr>
            <a:spLocks noGrp="1"/>
          </p:cNvSpPr>
          <p:nvPr>
            <p:ph type="sldNum" sz="quarter" idx="12"/>
          </p:nvPr>
        </p:nvSpPr>
        <p:spPr/>
        <p:txBody>
          <a:bodyPr/>
          <a:lstStyle/>
          <a:p>
            <a:fld id="{13AB05CA-B2B8-0B46-A3D3-7CDE1DE4FAD6}" type="slidenum">
              <a:rPr lang="ja-JP" altLang="en-US" smtClean="0"/>
              <a:pPr/>
              <a:t>12</a:t>
            </a:fld>
            <a:endParaRPr lang="ja-JP" altLang="en-US" dirty="0"/>
          </a:p>
        </p:txBody>
      </p:sp>
    </p:spTree>
    <p:extLst>
      <p:ext uri="{BB962C8B-B14F-4D97-AF65-F5344CB8AC3E}">
        <p14:creationId xmlns:p14="http://schemas.microsoft.com/office/powerpoint/2010/main" val="367527696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A5A0903-9584-47F5-A043-BB68569CDC54}"/>
              </a:ext>
            </a:extLst>
          </p:cNvPr>
          <p:cNvSpPr>
            <a:spLocks noGrp="1"/>
          </p:cNvSpPr>
          <p:nvPr>
            <p:ph idx="1"/>
          </p:nvPr>
        </p:nvSpPr>
        <p:spPr>
          <a:xfrm>
            <a:off x="335360" y="1100889"/>
            <a:ext cx="11436337" cy="5554554"/>
          </a:xfrm>
        </p:spPr>
        <p:txBody>
          <a:bodyPr>
            <a:normAutofit/>
          </a:bodyPr>
          <a:lstStyle/>
          <a:p>
            <a:r>
              <a:rPr lang="en-US" altLang="ja-JP" dirty="0"/>
              <a:t>7.2.4</a:t>
            </a:r>
            <a:r>
              <a:rPr lang="ja-JP" altLang="en-US" dirty="0"/>
              <a:t>　マルチスレッドを使う</a:t>
            </a:r>
            <a:endParaRPr lang="en-US" altLang="ja-JP" dirty="0"/>
          </a:p>
          <a:p>
            <a:r>
              <a:rPr lang="en-US" altLang="ja-JP" dirty="0"/>
              <a:t>EV3 Classroom</a:t>
            </a:r>
            <a:r>
              <a:rPr lang="ja-JP" altLang="en-US" dirty="0"/>
              <a:t>のプログラム</a:t>
            </a:r>
            <a:endParaRPr lang="en-US" altLang="ja-JP" dirty="0"/>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120</a:t>
            </a:fld>
            <a:endParaRPr lang="ja-JP" altLang="en-US" dirty="0"/>
          </a:p>
        </p:txBody>
      </p:sp>
      <p:sp>
        <p:nvSpPr>
          <p:cNvPr id="2" name="タイトル 1">
            <a:extLst>
              <a:ext uri="{FF2B5EF4-FFF2-40B4-BE49-F238E27FC236}">
                <a16:creationId xmlns:a16="http://schemas.microsoft.com/office/drawing/2014/main" id="{7E3CF031-1959-4E7A-BB68-EDCB26B72E25}"/>
              </a:ext>
            </a:extLst>
          </p:cNvPr>
          <p:cNvSpPr>
            <a:spLocks noGrp="1"/>
          </p:cNvSpPr>
          <p:nvPr>
            <p:ph type="title"/>
          </p:nvPr>
        </p:nvSpPr>
        <p:spPr/>
        <p:txBody>
          <a:bodyPr>
            <a:noAutofit/>
          </a:bodyPr>
          <a:lstStyle/>
          <a:p>
            <a:r>
              <a:rPr lang="en-US" altLang="ja-JP" sz="3200" dirty="0"/>
              <a:t>7.2</a:t>
            </a:r>
            <a:r>
              <a:rPr lang="ja-JP" altLang="en-US" sz="3200" dirty="0"/>
              <a:t>　複雑な動作をプログラミングするためのテクニック</a:t>
            </a:r>
          </a:p>
        </p:txBody>
      </p:sp>
      <p:pic>
        <p:nvPicPr>
          <p:cNvPr id="8" name="図 7">
            <a:extLst>
              <a:ext uri="{FF2B5EF4-FFF2-40B4-BE49-F238E27FC236}">
                <a16:creationId xmlns:a16="http://schemas.microsoft.com/office/drawing/2014/main" id="{8A1AF4C2-475F-448C-A141-937159DAC7DC}"/>
              </a:ext>
            </a:extLst>
          </p:cNvPr>
          <p:cNvPicPr>
            <a:picLocks noChangeAspect="1"/>
          </p:cNvPicPr>
          <p:nvPr/>
        </p:nvPicPr>
        <p:blipFill>
          <a:blip r:embed="rId2"/>
          <a:stretch>
            <a:fillRect/>
          </a:stretch>
        </p:blipFill>
        <p:spPr>
          <a:xfrm>
            <a:off x="2111102" y="2375452"/>
            <a:ext cx="8042822" cy="4353133"/>
          </a:xfrm>
          <a:prstGeom prst="rect">
            <a:avLst/>
          </a:prstGeom>
        </p:spPr>
      </p:pic>
      <p:sp>
        <p:nvSpPr>
          <p:cNvPr id="7" name="テキスト ボックス 6">
            <a:extLst>
              <a:ext uri="{FF2B5EF4-FFF2-40B4-BE49-F238E27FC236}">
                <a16:creationId xmlns:a16="http://schemas.microsoft.com/office/drawing/2014/main" id="{8B169E59-335D-480E-AEC7-AE1061A11E31}"/>
              </a:ext>
            </a:extLst>
          </p:cNvPr>
          <p:cNvSpPr txBox="1"/>
          <p:nvPr/>
        </p:nvSpPr>
        <p:spPr>
          <a:xfrm>
            <a:off x="1661513" y="3903389"/>
            <a:ext cx="625306" cy="523220"/>
          </a:xfrm>
          <a:prstGeom prst="rect">
            <a:avLst/>
          </a:prstGeom>
          <a:noFill/>
        </p:spPr>
        <p:txBody>
          <a:bodyPr wrap="square">
            <a:spAutoFit/>
          </a:bodyPr>
          <a:lstStyle/>
          <a:p>
            <a:pPr algn="ctr"/>
            <a:r>
              <a:rPr lang="ja-JP" altLang="en-US" sz="2800" dirty="0"/>
              <a:t>①</a:t>
            </a:r>
          </a:p>
        </p:txBody>
      </p:sp>
      <p:sp>
        <p:nvSpPr>
          <p:cNvPr id="9" name="テキスト ボックス 8">
            <a:extLst>
              <a:ext uri="{FF2B5EF4-FFF2-40B4-BE49-F238E27FC236}">
                <a16:creationId xmlns:a16="http://schemas.microsoft.com/office/drawing/2014/main" id="{A655E4C7-DB9F-49B7-9952-900E126B51BB}"/>
              </a:ext>
            </a:extLst>
          </p:cNvPr>
          <p:cNvSpPr txBox="1"/>
          <p:nvPr/>
        </p:nvSpPr>
        <p:spPr>
          <a:xfrm>
            <a:off x="7160749" y="3443629"/>
            <a:ext cx="576988" cy="523220"/>
          </a:xfrm>
          <a:prstGeom prst="rect">
            <a:avLst/>
          </a:prstGeom>
          <a:noFill/>
        </p:spPr>
        <p:txBody>
          <a:bodyPr wrap="square">
            <a:spAutoFit/>
          </a:bodyPr>
          <a:lstStyle/>
          <a:p>
            <a:pPr algn="ctr"/>
            <a:r>
              <a:rPr lang="ja-JP" altLang="en-US" sz="2800" dirty="0"/>
              <a:t>②</a:t>
            </a:r>
          </a:p>
        </p:txBody>
      </p:sp>
      <p:sp>
        <p:nvSpPr>
          <p:cNvPr id="11" name="テキスト ボックス 10">
            <a:extLst>
              <a:ext uri="{FF2B5EF4-FFF2-40B4-BE49-F238E27FC236}">
                <a16:creationId xmlns:a16="http://schemas.microsoft.com/office/drawing/2014/main" id="{6A4A49F6-EE81-4A42-AF89-F02C19F953C7}"/>
              </a:ext>
            </a:extLst>
          </p:cNvPr>
          <p:cNvSpPr txBox="1"/>
          <p:nvPr/>
        </p:nvSpPr>
        <p:spPr>
          <a:xfrm>
            <a:off x="8200058" y="4241294"/>
            <a:ext cx="576988" cy="523220"/>
          </a:xfrm>
          <a:prstGeom prst="rect">
            <a:avLst/>
          </a:prstGeom>
          <a:noFill/>
        </p:spPr>
        <p:txBody>
          <a:bodyPr wrap="square">
            <a:spAutoFit/>
          </a:bodyPr>
          <a:lstStyle/>
          <a:p>
            <a:pPr algn="ctr"/>
            <a:r>
              <a:rPr lang="ja-JP" altLang="en-US" sz="2800" dirty="0"/>
              <a:t>③</a:t>
            </a:r>
          </a:p>
        </p:txBody>
      </p:sp>
    </p:spTree>
    <p:extLst>
      <p:ext uri="{BB962C8B-B14F-4D97-AF65-F5344CB8AC3E}">
        <p14:creationId xmlns:p14="http://schemas.microsoft.com/office/powerpoint/2010/main" val="11091160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DA5A0903-9584-47F5-A043-BB68569CDC54}"/>
              </a:ext>
            </a:extLst>
          </p:cNvPr>
          <p:cNvSpPr>
            <a:spLocks noGrp="1"/>
          </p:cNvSpPr>
          <p:nvPr>
            <p:ph idx="1"/>
          </p:nvPr>
        </p:nvSpPr>
        <p:spPr>
          <a:xfrm>
            <a:off x="335360" y="1100889"/>
            <a:ext cx="11617291" cy="1204152"/>
          </a:xfrm>
        </p:spPr>
        <p:txBody>
          <a:bodyPr/>
          <a:lstStyle/>
          <a:p>
            <a:r>
              <a:rPr lang="en-US" altLang="ja-JP" dirty="0"/>
              <a:t>7.2.4</a:t>
            </a:r>
            <a:r>
              <a:rPr lang="ja-JP" altLang="en-US" dirty="0"/>
              <a:t>　マルチスレッドを使う</a:t>
            </a:r>
          </a:p>
        </p:txBody>
      </p:sp>
      <p:sp>
        <p:nvSpPr>
          <p:cNvPr id="4" name="スライド番号プレースホルダー 3">
            <a:extLst>
              <a:ext uri="{FF2B5EF4-FFF2-40B4-BE49-F238E27FC236}">
                <a16:creationId xmlns:a16="http://schemas.microsoft.com/office/drawing/2014/main" id="{ACD96719-AD3F-4355-805F-82E400D72A97}"/>
              </a:ext>
            </a:extLst>
          </p:cNvPr>
          <p:cNvSpPr>
            <a:spLocks noGrp="1"/>
          </p:cNvSpPr>
          <p:nvPr>
            <p:ph type="sldNum" sz="quarter" idx="12"/>
          </p:nvPr>
        </p:nvSpPr>
        <p:spPr/>
        <p:txBody>
          <a:bodyPr/>
          <a:lstStyle/>
          <a:p>
            <a:fld id="{13AB05CA-B2B8-0B46-A3D3-7CDE1DE4FAD6}" type="slidenum">
              <a:rPr lang="ja-JP" altLang="en-US" smtClean="0"/>
              <a:pPr/>
              <a:t>121</a:t>
            </a:fld>
            <a:endParaRPr lang="ja-JP" altLang="en-US" dirty="0"/>
          </a:p>
        </p:txBody>
      </p:sp>
      <p:sp>
        <p:nvSpPr>
          <p:cNvPr id="2" name="タイトル 1">
            <a:extLst>
              <a:ext uri="{FF2B5EF4-FFF2-40B4-BE49-F238E27FC236}">
                <a16:creationId xmlns:a16="http://schemas.microsoft.com/office/drawing/2014/main" id="{7E3CF031-1959-4E7A-BB68-EDCB26B72E25}"/>
              </a:ext>
            </a:extLst>
          </p:cNvPr>
          <p:cNvSpPr>
            <a:spLocks noGrp="1"/>
          </p:cNvSpPr>
          <p:nvPr>
            <p:ph type="title"/>
          </p:nvPr>
        </p:nvSpPr>
        <p:spPr/>
        <p:txBody>
          <a:bodyPr>
            <a:noAutofit/>
          </a:bodyPr>
          <a:lstStyle/>
          <a:p>
            <a:r>
              <a:rPr lang="en-US" altLang="ja-JP" sz="3200" dirty="0"/>
              <a:t>7.2</a:t>
            </a:r>
            <a:r>
              <a:rPr lang="ja-JP" altLang="en-US" sz="3200" dirty="0"/>
              <a:t>　複雑な動作をプログラミングするためのテクニック</a:t>
            </a:r>
          </a:p>
        </p:txBody>
      </p:sp>
      <p:sp>
        <p:nvSpPr>
          <p:cNvPr id="7" name="正方形/長方形 6">
            <a:extLst>
              <a:ext uri="{FF2B5EF4-FFF2-40B4-BE49-F238E27FC236}">
                <a16:creationId xmlns:a16="http://schemas.microsoft.com/office/drawing/2014/main" id="{76B04581-E8C7-44D0-85EB-FC36B939BD5D}"/>
              </a:ext>
            </a:extLst>
          </p:cNvPr>
          <p:cNvSpPr/>
          <p:nvPr/>
        </p:nvSpPr>
        <p:spPr>
          <a:xfrm>
            <a:off x="261470" y="2305041"/>
            <a:ext cx="5710705" cy="6953259"/>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000" dirty="0">
                <a:latin typeface="Consolas" panose="020B0609020204030204" pitchFamily="49" charset="0"/>
              </a:rPr>
              <a:t>#!/usr/bin/env </a:t>
            </a:r>
            <a:r>
              <a:rPr kumimoji="1" lang="en-US" altLang="ja-JP" sz="1000" dirty="0" err="1">
                <a:latin typeface="Consolas" panose="020B0609020204030204" pitchFamily="49" charset="0"/>
              </a:rPr>
              <a:t>pybricks-micropython</a:t>
            </a:r>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from common import *</a:t>
            </a:r>
          </a:p>
          <a:p>
            <a:r>
              <a:rPr kumimoji="1" lang="en-US" altLang="ja-JP" sz="1000" dirty="0">
                <a:latin typeface="Consolas" panose="020B0609020204030204" pitchFamily="49" charset="0"/>
              </a:rPr>
              <a:t>import _thread</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左右のモーターのインスタンス</a:t>
            </a:r>
          </a:p>
          <a:p>
            <a:r>
              <a:rPr kumimoji="1" lang="en-US" altLang="ja-JP" sz="1000" dirty="0" err="1">
                <a:latin typeface="Consolas" panose="020B0609020204030204" pitchFamily="49" charset="0"/>
              </a:rPr>
              <a:t>left_motor</a:t>
            </a:r>
            <a:r>
              <a:rPr kumimoji="1" lang="en-US" altLang="ja-JP" sz="1000" dirty="0">
                <a:latin typeface="Consolas" panose="020B0609020204030204" pitchFamily="49" charset="0"/>
              </a:rPr>
              <a:t> = Motor(</a:t>
            </a:r>
            <a:r>
              <a:rPr kumimoji="1" lang="en-US" altLang="ja-JP" sz="1000" dirty="0" err="1">
                <a:latin typeface="Consolas" panose="020B0609020204030204" pitchFamily="49" charset="0"/>
              </a:rPr>
              <a:t>Port.B</a:t>
            </a:r>
            <a:r>
              <a:rPr kumimoji="1" lang="en-US" altLang="ja-JP" sz="1000" dirty="0">
                <a:latin typeface="Consolas" panose="020B0609020204030204" pitchFamily="49" charset="0"/>
              </a:rPr>
              <a:t>)</a:t>
            </a:r>
          </a:p>
          <a:p>
            <a:r>
              <a:rPr kumimoji="1" lang="en-US" altLang="ja-JP" sz="1000" dirty="0" err="1">
                <a:latin typeface="Consolas" panose="020B0609020204030204" pitchFamily="49" charset="0"/>
              </a:rPr>
              <a:t>right_motor</a:t>
            </a:r>
            <a:r>
              <a:rPr kumimoji="1" lang="en-US" altLang="ja-JP" sz="1000" dirty="0">
                <a:latin typeface="Consolas" panose="020B0609020204030204" pitchFamily="49" charset="0"/>
              </a:rPr>
              <a:t> = Motor(</a:t>
            </a:r>
            <a:r>
              <a:rPr kumimoji="1" lang="en-US" altLang="ja-JP" sz="1000" dirty="0" err="1">
                <a:latin typeface="Consolas" panose="020B0609020204030204" pitchFamily="49" charset="0"/>
              </a:rPr>
              <a:t>Port.C</a:t>
            </a:r>
            <a:r>
              <a:rPr kumimoji="1" lang="en-US" altLang="ja-JP" sz="1000" dirty="0">
                <a:latin typeface="Consolas" panose="020B0609020204030204" pitchFamily="49" charset="0"/>
              </a:rPr>
              <a:t>)</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タイヤの直径，</a:t>
            </a:r>
            <a:r>
              <a:rPr kumimoji="1" lang="en-US" altLang="ja-JP" sz="1000" dirty="0">
                <a:latin typeface="Consolas" panose="020B0609020204030204" pitchFamily="49" charset="0"/>
              </a:rPr>
              <a:t>mm</a:t>
            </a:r>
            <a:r>
              <a:rPr kumimoji="1" lang="ja-JP" altLang="en-US" sz="1000" dirty="0">
                <a:latin typeface="Consolas" panose="020B0609020204030204" pitchFamily="49" charset="0"/>
              </a:rPr>
              <a:t>単位</a:t>
            </a:r>
          </a:p>
          <a:p>
            <a:r>
              <a:rPr kumimoji="1" lang="en-US" altLang="ja-JP" sz="1000" dirty="0" err="1">
                <a:latin typeface="Consolas" panose="020B0609020204030204" pitchFamily="49" charset="0"/>
              </a:rPr>
              <a:t>wheel_diameter</a:t>
            </a:r>
            <a:r>
              <a:rPr kumimoji="1" lang="en-US" altLang="ja-JP" sz="1000" dirty="0">
                <a:latin typeface="Consolas" panose="020B0609020204030204" pitchFamily="49" charset="0"/>
              </a:rPr>
              <a:t> = 56</a:t>
            </a: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左右のタイヤ間の距離 </a:t>
            </a:r>
            <a:r>
              <a:rPr kumimoji="1" lang="en-US" altLang="ja-JP" sz="1000" dirty="0">
                <a:latin typeface="Consolas" panose="020B0609020204030204" pitchFamily="49" charset="0"/>
              </a:rPr>
              <a:t>mm</a:t>
            </a:r>
            <a:r>
              <a:rPr kumimoji="1" lang="ja-JP" altLang="en-US" sz="1000" dirty="0">
                <a:latin typeface="Consolas" panose="020B0609020204030204" pitchFamily="49" charset="0"/>
              </a:rPr>
              <a:t>単位</a:t>
            </a:r>
          </a:p>
          <a:p>
            <a:r>
              <a:rPr kumimoji="1" lang="en-US" altLang="ja-JP" sz="1000" dirty="0" err="1">
                <a:latin typeface="Consolas" panose="020B0609020204030204" pitchFamily="49" charset="0"/>
              </a:rPr>
              <a:t>axle_track</a:t>
            </a:r>
            <a:r>
              <a:rPr kumimoji="1" lang="en-US" altLang="ja-JP" sz="1000" dirty="0">
                <a:latin typeface="Consolas" panose="020B0609020204030204" pitchFamily="49" charset="0"/>
              </a:rPr>
              <a:t> = 123</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ロボットのインスタンス</a:t>
            </a:r>
          </a:p>
          <a:p>
            <a:r>
              <a:rPr kumimoji="1" lang="en-US" altLang="ja-JP" sz="1000" dirty="0">
                <a:latin typeface="Consolas" panose="020B0609020204030204" pitchFamily="49" charset="0"/>
              </a:rPr>
              <a:t>robot = </a:t>
            </a:r>
            <a:r>
              <a:rPr kumimoji="1" lang="en-US" altLang="ja-JP" sz="1000" dirty="0" err="1">
                <a:latin typeface="Consolas" panose="020B0609020204030204" pitchFamily="49" charset="0"/>
              </a:rPr>
              <a:t>DriveBase</a:t>
            </a:r>
            <a:r>
              <a:rPr kumimoji="1" lang="en-US" altLang="ja-JP" sz="1000" dirty="0">
                <a:latin typeface="Consolas" panose="020B0609020204030204" pitchFamily="49" charset="0"/>
              </a:rPr>
              <a:t>(</a:t>
            </a:r>
            <a:r>
              <a:rPr kumimoji="1" lang="en-US" altLang="ja-JP" sz="1000" dirty="0" err="1">
                <a:latin typeface="Consolas" panose="020B0609020204030204" pitchFamily="49" charset="0"/>
              </a:rPr>
              <a:t>left_motor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right_motor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wheel_diameter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axle_track</a:t>
            </a:r>
            <a:r>
              <a:rPr kumimoji="1" lang="en-US" altLang="ja-JP" sz="1000" dirty="0">
                <a:latin typeface="Consolas" panose="020B0609020204030204" pitchFamily="49" charset="0"/>
              </a:rPr>
              <a:t>)</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超音波センサーのインスタンス</a:t>
            </a:r>
          </a:p>
          <a:p>
            <a:r>
              <a:rPr kumimoji="1" lang="en-US" altLang="ja-JP" sz="1000" dirty="0" err="1">
                <a:latin typeface="Consolas" panose="020B0609020204030204" pitchFamily="49" charset="0"/>
              </a:rPr>
              <a:t>us_sensor</a:t>
            </a:r>
            <a:r>
              <a:rPr kumimoji="1" lang="en-US" altLang="ja-JP" sz="1000" dirty="0">
                <a:latin typeface="Consolas" panose="020B0609020204030204" pitchFamily="49" charset="0"/>
              </a:rPr>
              <a:t> = </a:t>
            </a:r>
            <a:r>
              <a:rPr kumimoji="1" lang="en-US" altLang="ja-JP" sz="1000" dirty="0" err="1">
                <a:latin typeface="Consolas" panose="020B0609020204030204" pitchFamily="49" charset="0"/>
              </a:rPr>
              <a:t>UltrasonicSensor</a:t>
            </a:r>
            <a:r>
              <a:rPr kumimoji="1" lang="en-US" altLang="ja-JP" sz="1000" dirty="0">
                <a:latin typeface="Consolas" panose="020B0609020204030204" pitchFamily="49" charset="0"/>
              </a:rPr>
              <a:t>(Port.S4)</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壁に近づいたかを表すフラグ</a:t>
            </a:r>
          </a:p>
          <a:p>
            <a:r>
              <a:rPr kumimoji="1" lang="en-US" altLang="ja-JP" sz="1000" dirty="0" err="1">
                <a:latin typeface="Consolas" panose="020B0609020204030204" pitchFamily="49" charset="0"/>
              </a:rPr>
              <a:t>flg</a:t>
            </a:r>
            <a:r>
              <a:rPr kumimoji="1" lang="en-US" altLang="ja-JP" sz="1000" dirty="0">
                <a:latin typeface="Consolas" panose="020B0609020204030204" pitchFamily="49" charset="0"/>
              </a:rPr>
              <a:t> = 0</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超音波センサーの値を取得して比較する関数</a:t>
            </a:r>
          </a:p>
          <a:p>
            <a:r>
              <a:rPr kumimoji="1" lang="en-US" altLang="ja-JP" sz="1000" dirty="0">
                <a:latin typeface="Consolas" panose="020B0609020204030204" pitchFamily="49" charset="0"/>
              </a:rPr>
              <a:t>def </a:t>
            </a:r>
            <a:r>
              <a:rPr kumimoji="1" lang="en-US" altLang="ja-JP" sz="1000" dirty="0" err="1">
                <a:latin typeface="Consolas" panose="020B0609020204030204" pitchFamily="49" charset="0"/>
              </a:rPr>
              <a:t>check_distance</a:t>
            </a:r>
            <a:r>
              <a:rPr kumimoji="1" lang="en-US" altLang="ja-JP" sz="1000" dirty="0">
                <a:latin typeface="Consolas" panose="020B0609020204030204" pitchFamily="49" charset="0"/>
              </a:rPr>
              <a:t>():</a:t>
            </a:r>
          </a:p>
          <a:p>
            <a:r>
              <a:rPr kumimoji="1" lang="en-US" altLang="ja-JP" sz="1000" dirty="0">
                <a:latin typeface="Consolas" panose="020B0609020204030204" pitchFamily="49" charset="0"/>
              </a:rPr>
              <a:t>    global </a:t>
            </a:r>
            <a:r>
              <a:rPr kumimoji="1" lang="en-US" altLang="ja-JP" sz="1000" dirty="0" err="1">
                <a:latin typeface="Consolas" panose="020B0609020204030204" pitchFamily="49" charset="0"/>
              </a:rPr>
              <a:t>flg</a:t>
            </a:r>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while True:</a:t>
            </a:r>
          </a:p>
          <a:p>
            <a:r>
              <a:rPr kumimoji="1" lang="en-US" altLang="ja-JP" sz="1000" dirty="0">
                <a:latin typeface="Consolas" panose="020B0609020204030204" pitchFamily="49" charset="0"/>
              </a:rPr>
              <a:t>        # distance</a:t>
            </a:r>
            <a:r>
              <a:rPr kumimoji="1" lang="ja-JP" altLang="en-US" sz="1000" dirty="0">
                <a:latin typeface="Consolas" panose="020B0609020204030204" pitchFamily="49" charset="0"/>
              </a:rPr>
              <a:t>の値を表示</a:t>
            </a:r>
          </a:p>
          <a:p>
            <a:r>
              <a:rPr kumimoji="1" lang="ja-JP" altLang="en-US" sz="1000" dirty="0">
                <a:latin typeface="Consolas" panose="020B0609020204030204" pitchFamily="49" charset="0"/>
              </a:rPr>
              <a:t>        </a:t>
            </a:r>
            <a:r>
              <a:rPr kumimoji="1" lang="en-US" altLang="ja-JP" sz="1000" dirty="0">
                <a:latin typeface="Consolas" panose="020B0609020204030204" pitchFamily="49" charset="0"/>
              </a:rPr>
              <a:t>distance = </a:t>
            </a:r>
            <a:r>
              <a:rPr kumimoji="1" lang="en-US" altLang="ja-JP" sz="1000" dirty="0" err="1">
                <a:latin typeface="Consolas" panose="020B0609020204030204" pitchFamily="49" charset="0"/>
              </a:rPr>
              <a:t>us_sensor.distance</a:t>
            </a:r>
            <a:r>
              <a:rPr kumimoji="1" lang="en-US" altLang="ja-JP" sz="1000" dirty="0">
                <a:latin typeface="Consolas" panose="020B0609020204030204" pitchFamily="49" charset="0"/>
              </a:rPr>
              <a:t>()</a:t>
            </a:r>
          </a:p>
          <a:p>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brick.display.text</a:t>
            </a:r>
            <a:r>
              <a:rPr kumimoji="1" lang="en-US" altLang="ja-JP" sz="1000" dirty="0">
                <a:latin typeface="Consolas" panose="020B0609020204030204" pitchFamily="49" charset="0"/>
              </a:rPr>
              <a:t>(str(distance))</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if distance &lt; 50:            </a:t>
            </a:r>
          </a:p>
          <a:p>
            <a:r>
              <a:rPr kumimoji="1" lang="en-US" altLang="ja-JP" sz="1000" dirty="0">
                <a:latin typeface="Consolas" panose="020B0609020204030204" pitchFamily="49" charset="0"/>
              </a:rPr>
              <a:t>            break</a:t>
            </a:r>
          </a:p>
          <a:p>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flg</a:t>
            </a:r>
            <a:r>
              <a:rPr kumimoji="1" lang="en-US" altLang="ja-JP" sz="1000" dirty="0">
                <a:latin typeface="Consolas" panose="020B0609020204030204" pitchFamily="49" charset="0"/>
              </a:rPr>
              <a:t> = 1</a:t>
            </a:r>
          </a:p>
          <a:p>
            <a:r>
              <a:rPr kumimoji="1" lang="en-US" altLang="ja-JP" sz="1000" dirty="0">
                <a:latin typeface="Consolas" panose="020B0609020204030204" pitchFamily="49" charset="0"/>
              </a:rPr>
              <a:t>    return</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スレッドの開始</a:t>
            </a:r>
          </a:p>
          <a:p>
            <a:r>
              <a:rPr kumimoji="1" lang="en-US" altLang="ja-JP" sz="1000" dirty="0">
                <a:latin typeface="Consolas" panose="020B0609020204030204" pitchFamily="49" charset="0"/>
              </a:rPr>
              <a:t>_</a:t>
            </a:r>
            <a:r>
              <a:rPr kumimoji="1" lang="en-US" altLang="ja-JP" sz="1000" dirty="0" err="1">
                <a:latin typeface="Consolas" panose="020B0609020204030204" pitchFamily="49" charset="0"/>
              </a:rPr>
              <a:t>thread.start_new_thread</a:t>
            </a:r>
            <a:r>
              <a:rPr kumimoji="1" lang="en-US" altLang="ja-JP" sz="1000" dirty="0">
                <a:latin typeface="Consolas" panose="020B0609020204030204" pitchFamily="49" charset="0"/>
              </a:rPr>
              <a:t>(</a:t>
            </a:r>
            <a:r>
              <a:rPr kumimoji="1" lang="en-US" altLang="ja-JP" sz="1000" dirty="0" err="1">
                <a:latin typeface="Consolas" panose="020B0609020204030204" pitchFamily="49" charset="0"/>
              </a:rPr>
              <a:t>check_distance</a:t>
            </a:r>
            <a:r>
              <a:rPr kumimoji="1" lang="en-US" altLang="ja-JP" sz="1000" dirty="0">
                <a:latin typeface="Consolas" panose="020B0609020204030204" pitchFamily="49" charset="0"/>
              </a:rPr>
              <a:t>, ())</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ロボットを前進させ続け，壁に近づいたら止める</a:t>
            </a:r>
          </a:p>
          <a:p>
            <a:r>
              <a:rPr kumimoji="1" lang="en-US" altLang="ja-JP" sz="1000" dirty="0" err="1">
                <a:latin typeface="Consolas" panose="020B0609020204030204" pitchFamily="49" charset="0"/>
              </a:rPr>
              <a:t>robot.drive</a:t>
            </a:r>
            <a:r>
              <a:rPr kumimoji="1" lang="en-US" altLang="ja-JP" sz="1000" dirty="0">
                <a:latin typeface="Consolas" panose="020B0609020204030204" pitchFamily="49" charset="0"/>
              </a:rPr>
              <a:t>(100, 0)</a:t>
            </a:r>
          </a:p>
          <a:p>
            <a:r>
              <a:rPr kumimoji="1" lang="en-US" altLang="ja-JP" sz="1000" dirty="0">
                <a:latin typeface="Consolas" panose="020B0609020204030204" pitchFamily="49" charset="0"/>
              </a:rPr>
              <a:t>while True:</a:t>
            </a:r>
          </a:p>
          <a:p>
            <a:r>
              <a:rPr kumimoji="1" lang="en-US" altLang="ja-JP" sz="1000" dirty="0">
                <a:latin typeface="Consolas" panose="020B0609020204030204" pitchFamily="49" charset="0"/>
              </a:rPr>
              <a:t>    if </a:t>
            </a:r>
            <a:r>
              <a:rPr kumimoji="1" lang="en-US" altLang="ja-JP" sz="1000" dirty="0" err="1">
                <a:latin typeface="Consolas" panose="020B0609020204030204" pitchFamily="49" charset="0"/>
              </a:rPr>
              <a:t>flg</a:t>
            </a:r>
            <a:r>
              <a:rPr kumimoji="1" lang="en-US" altLang="ja-JP" sz="1000" dirty="0">
                <a:latin typeface="Consolas" panose="020B0609020204030204" pitchFamily="49" charset="0"/>
              </a:rPr>
              <a:t> == 1:</a:t>
            </a:r>
          </a:p>
          <a:p>
            <a:r>
              <a:rPr kumimoji="1" lang="en-US" altLang="ja-JP" sz="1000" dirty="0">
                <a:latin typeface="Consolas" panose="020B0609020204030204" pitchFamily="49" charset="0"/>
              </a:rPr>
              <a:t>        break</a:t>
            </a:r>
          </a:p>
          <a:p>
            <a:r>
              <a:rPr kumimoji="1" lang="en-US" altLang="ja-JP" sz="1000" dirty="0" err="1">
                <a:latin typeface="Consolas" panose="020B0609020204030204" pitchFamily="49" charset="0"/>
              </a:rPr>
              <a:t>robot.stop</a:t>
            </a:r>
            <a:r>
              <a:rPr kumimoji="1" lang="en-US" altLang="ja-JP" sz="1000" dirty="0">
                <a:latin typeface="Consolas" panose="020B0609020204030204" pitchFamily="49" charset="0"/>
              </a:rPr>
              <a:t>()</a:t>
            </a:r>
          </a:p>
        </p:txBody>
      </p:sp>
      <p:sp>
        <p:nvSpPr>
          <p:cNvPr id="8" name="コンテンツ プレースホルダー 8">
            <a:extLst>
              <a:ext uri="{FF2B5EF4-FFF2-40B4-BE49-F238E27FC236}">
                <a16:creationId xmlns:a16="http://schemas.microsoft.com/office/drawing/2014/main" id="{5D143E97-E4F8-4C36-82A3-6969267F523B}"/>
              </a:ext>
            </a:extLst>
          </p:cNvPr>
          <p:cNvSpPr txBox="1">
            <a:spLocks/>
          </p:cNvSpPr>
          <p:nvPr/>
        </p:nvSpPr>
        <p:spPr>
          <a:xfrm>
            <a:off x="335360" y="1707051"/>
            <a:ext cx="5797153" cy="60942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9" name="コンテンツ プレースホルダー 8">
            <a:extLst>
              <a:ext uri="{FF2B5EF4-FFF2-40B4-BE49-F238E27FC236}">
                <a16:creationId xmlns:a16="http://schemas.microsoft.com/office/drawing/2014/main" id="{A94F4B41-26E8-4F01-A7BA-9646402ADA89}"/>
              </a:ext>
            </a:extLst>
          </p:cNvPr>
          <p:cNvSpPr txBox="1">
            <a:spLocks/>
          </p:cNvSpPr>
          <p:nvPr/>
        </p:nvSpPr>
        <p:spPr>
          <a:xfrm>
            <a:off x="6361133" y="1707051"/>
            <a:ext cx="5797153" cy="60942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ver.2</a:t>
            </a:r>
            <a:endParaRPr lang="ja-JP" altLang="en-US" sz="2800" dirty="0"/>
          </a:p>
        </p:txBody>
      </p:sp>
      <p:sp>
        <p:nvSpPr>
          <p:cNvPr id="10" name="正方形/長方形 9">
            <a:extLst>
              <a:ext uri="{FF2B5EF4-FFF2-40B4-BE49-F238E27FC236}">
                <a16:creationId xmlns:a16="http://schemas.microsoft.com/office/drawing/2014/main" id="{A2369746-FDE0-4C0E-876E-28BB2B37C608}"/>
              </a:ext>
            </a:extLst>
          </p:cNvPr>
          <p:cNvSpPr/>
          <p:nvPr/>
        </p:nvSpPr>
        <p:spPr>
          <a:xfrm>
            <a:off x="6404356" y="2305041"/>
            <a:ext cx="5710705" cy="7206707"/>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000" dirty="0">
                <a:latin typeface="Consolas" panose="020B0609020204030204" pitchFamily="49" charset="0"/>
              </a:rPr>
              <a:t>#!/usr/bin/env </a:t>
            </a:r>
            <a:r>
              <a:rPr kumimoji="1" lang="en-US" altLang="ja-JP" sz="1000" dirty="0" err="1">
                <a:latin typeface="Consolas" panose="020B0609020204030204" pitchFamily="49" charset="0"/>
              </a:rPr>
              <a:t>pybricks-micropython</a:t>
            </a:r>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from common import *</a:t>
            </a:r>
          </a:p>
          <a:p>
            <a:r>
              <a:rPr kumimoji="1" lang="en-US" altLang="ja-JP" sz="1000" dirty="0">
                <a:latin typeface="Consolas" panose="020B0609020204030204" pitchFamily="49" charset="0"/>
              </a:rPr>
              <a:t>import _thread</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ev3 = EV3Brick()</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左右のモーターのインスタンス</a:t>
            </a:r>
          </a:p>
          <a:p>
            <a:r>
              <a:rPr kumimoji="1" lang="en-US" altLang="ja-JP" sz="1000" dirty="0" err="1">
                <a:latin typeface="Consolas" panose="020B0609020204030204" pitchFamily="49" charset="0"/>
              </a:rPr>
              <a:t>left_motor</a:t>
            </a:r>
            <a:r>
              <a:rPr kumimoji="1" lang="en-US" altLang="ja-JP" sz="1000" dirty="0">
                <a:latin typeface="Consolas" panose="020B0609020204030204" pitchFamily="49" charset="0"/>
              </a:rPr>
              <a:t> = Motor(</a:t>
            </a:r>
            <a:r>
              <a:rPr kumimoji="1" lang="en-US" altLang="ja-JP" sz="1000" dirty="0" err="1">
                <a:latin typeface="Consolas" panose="020B0609020204030204" pitchFamily="49" charset="0"/>
              </a:rPr>
              <a:t>Port.B</a:t>
            </a:r>
            <a:r>
              <a:rPr kumimoji="1" lang="en-US" altLang="ja-JP" sz="1000" dirty="0">
                <a:latin typeface="Consolas" panose="020B0609020204030204" pitchFamily="49" charset="0"/>
              </a:rPr>
              <a:t>)</a:t>
            </a:r>
          </a:p>
          <a:p>
            <a:r>
              <a:rPr kumimoji="1" lang="en-US" altLang="ja-JP" sz="1000" dirty="0" err="1">
                <a:latin typeface="Consolas" panose="020B0609020204030204" pitchFamily="49" charset="0"/>
              </a:rPr>
              <a:t>right_motor</a:t>
            </a:r>
            <a:r>
              <a:rPr kumimoji="1" lang="en-US" altLang="ja-JP" sz="1000" dirty="0">
                <a:latin typeface="Consolas" panose="020B0609020204030204" pitchFamily="49" charset="0"/>
              </a:rPr>
              <a:t> = Motor(</a:t>
            </a:r>
            <a:r>
              <a:rPr kumimoji="1" lang="en-US" altLang="ja-JP" sz="1000" dirty="0" err="1">
                <a:latin typeface="Consolas" panose="020B0609020204030204" pitchFamily="49" charset="0"/>
              </a:rPr>
              <a:t>Port.C</a:t>
            </a:r>
            <a:r>
              <a:rPr kumimoji="1" lang="en-US" altLang="ja-JP" sz="1000" dirty="0">
                <a:latin typeface="Consolas" panose="020B0609020204030204" pitchFamily="49" charset="0"/>
              </a:rPr>
              <a:t>)</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タイヤの直径，</a:t>
            </a:r>
            <a:r>
              <a:rPr kumimoji="1" lang="en-US" altLang="ja-JP" sz="1000" dirty="0">
                <a:latin typeface="Consolas" panose="020B0609020204030204" pitchFamily="49" charset="0"/>
              </a:rPr>
              <a:t>mm</a:t>
            </a:r>
            <a:r>
              <a:rPr kumimoji="1" lang="ja-JP" altLang="en-US" sz="1000" dirty="0">
                <a:latin typeface="Consolas" panose="020B0609020204030204" pitchFamily="49" charset="0"/>
              </a:rPr>
              <a:t>単位</a:t>
            </a:r>
          </a:p>
          <a:p>
            <a:r>
              <a:rPr kumimoji="1" lang="en-US" altLang="ja-JP" sz="1000" dirty="0" err="1">
                <a:latin typeface="Consolas" panose="020B0609020204030204" pitchFamily="49" charset="0"/>
              </a:rPr>
              <a:t>wheel_diameter</a:t>
            </a:r>
            <a:r>
              <a:rPr kumimoji="1" lang="en-US" altLang="ja-JP" sz="1000" dirty="0">
                <a:latin typeface="Consolas" panose="020B0609020204030204" pitchFamily="49" charset="0"/>
              </a:rPr>
              <a:t> = 56</a:t>
            </a: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左右のタイヤ間の距離 </a:t>
            </a:r>
            <a:r>
              <a:rPr kumimoji="1" lang="en-US" altLang="ja-JP" sz="1000" dirty="0">
                <a:latin typeface="Consolas" panose="020B0609020204030204" pitchFamily="49" charset="0"/>
              </a:rPr>
              <a:t>mm</a:t>
            </a:r>
            <a:r>
              <a:rPr kumimoji="1" lang="ja-JP" altLang="en-US" sz="1000" dirty="0">
                <a:latin typeface="Consolas" panose="020B0609020204030204" pitchFamily="49" charset="0"/>
              </a:rPr>
              <a:t>単位</a:t>
            </a:r>
          </a:p>
          <a:p>
            <a:r>
              <a:rPr kumimoji="1" lang="en-US" altLang="ja-JP" sz="1000" dirty="0" err="1">
                <a:latin typeface="Consolas" panose="020B0609020204030204" pitchFamily="49" charset="0"/>
              </a:rPr>
              <a:t>axle_track</a:t>
            </a:r>
            <a:r>
              <a:rPr kumimoji="1" lang="en-US" altLang="ja-JP" sz="1000" dirty="0">
                <a:latin typeface="Consolas" panose="020B0609020204030204" pitchFamily="49" charset="0"/>
              </a:rPr>
              <a:t> = 123</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ロボットのインスタンス</a:t>
            </a:r>
          </a:p>
          <a:p>
            <a:r>
              <a:rPr kumimoji="1" lang="en-US" altLang="ja-JP" sz="1000" dirty="0">
                <a:latin typeface="Consolas" panose="020B0609020204030204" pitchFamily="49" charset="0"/>
              </a:rPr>
              <a:t>robot = </a:t>
            </a:r>
            <a:r>
              <a:rPr kumimoji="1" lang="en-US" altLang="ja-JP" sz="1000" dirty="0" err="1">
                <a:latin typeface="Consolas" panose="020B0609020204030204" pitchFamily="49" charset="0"/>
              </a:rPr>
              <a:t>DriveBase</a:t>
            </a:r>
            <a:r>
              <a:rPr kumimoji="1" lang="en-US" altLang="ja-JP" sz="1000" dirty="0">
                <a:latin typeface="Consolas" panose="020B0609020204030204" pitchFamily="49" charset="0"/>
              </a:rPr>
              <a:t>(</a:t>
            </a:r>
            <a:r>
              <a:rPr kumimoji="1" lang="en-US" altLang="ja-JP" sz="1000" dirty="0" err="1">
                <a:latin typeface="Consolas" panose="020B0609020204030204" pitchFamily="49" charset="0"/>
              </a:rPr>
              <a:t>left_motor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right_motor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wheel_diameter</a:t>
            </a:r>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axle_track</a:t>
            </a:r>
            <a:r>
              <a:rPr kumimoji="1" lang="en-US" altLang="ja-JP" sz="1000" dirty="0">
                <a:latin typeface="Consolas" panose="020B0609020204030204" pitchFamily="49" charset="0"/>
              </a:rPr>
              <a:t>)</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超音波センサーのインスタンス</a:t>
            </a:r>
          </a:p>
          <a:p>
            <a:r>
              <a:rPr kumimoji="1" lang="en-US" altLang="ja-JP" sz="1000" dirty="0" err="1">
                <a:latin typeface="Consolas" panose="020B0609020204030204" pitchFamily="49" charset="0"/>
              </a:rPr>
              <a:t>us_sensor</a:t>
            </a:r>
            <a:r>
              <a:rPr kumimoji="1" lang="en-US" altLang="ja-JP" sz="1000" dirty="0">
                <a:latin typeface="Consolas" panose="020B0609020204030204" pitchFamily="49" charset="0"/>
              </a:rPr>
              <a:t> = </a:t>
            </a:r>
            <a:r>
              <a:rPr kumimoji="1" lang="en-US" altLang="ja-JP" sz="1000" dirty="0" err="1">
                <a:latin typeface="Consolas" panose="020B0609020204030204" pitchFamily="49" charset="0"/>
              </a:rPr>
              <a:t>UltrasonicSensor</a:t>
            </a:r>
            <a:r>
              <a:rPr kumimoji="1" lang="en-US" altLang="ja-JP" sz="1000" dirty="0">
                <a:latin typeface="Consolas" panose="020B0609020204030204" pitchFamily="49" charset="0"/>
              </a:rPr>
              <a:t>(Port.S4)</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壁に近づいたかを表すフラグ</a:t>
            </a:r>
          </a:p>
          <a:p>
            <a:r>
              <a:rPr kumimoji="1" lang="en-US" altLang="ja-JP" sz="1000" dirty="0" err="1">
                <a:latin typeface="Consolas" panose="020B0609020204030204" pitchFamily="49" charset="0"/>
              </a:rPr>
              <a:t>flg</a:t>
            </a:r>
            <a:r>
              <a:rPr kumimoji="1" lang="en-US" altLang="ja-JP" sz="1000" dirty="0">
                <a:latin typeface="Consolas" panose="020B0609020204030204" pitchFamily="49" charset="0"/>
              </a:rPr>
              <a:t> = 0</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超音波センサーの値を取得して比較する関数</a:t>
            </a:r>
          </a:p>
          <a:p>
            <a:r>
              <a:rPr kumimoji="1" lang="en-US" altLang="ja-JP" sz="1000" dirty="0">
                <a:latin typeface="Consolas" panose="020B0609020204030204" pitchFamily="49" charset="0"/>
              </a:rPr>
              <a:t>def </a:t>
            </a:r>
            <a:r>
              <a:rPr kumimoji="1" lang="en-US" altLang="ja-JP" sz="1000" dirty="0" err="1">
                <a:latin typeface="Consolas" panose="020B0609020204030204" pitchFamily="49" charset="0"/>
              </a:rPr>
              <a:t>check_distance</a:t>
            </a:r>
            <a:r>
              <a:rPr kumimoji="1" lang="en-US" altLang="ja-JP" sz="1000" dirty="0">
                <a:latin typeface="Consolas" panose="020B0609020204030204" pitchFamily="49" charset="0"/>
              </a:rPr>
              <a:t>():</a:t>
            </a:r>
          </a:p>
          <a:p>
            <a:r>
              <a:rPr kumimoji="1" lang="en-US" altLang="ja-JP" sz="1000" dirty="0">
                <a:latin typeface="Consolas" panose="020B0609020204030204" pitchFamily="49" charset="0"/>
              </a:rPr>
              <a:t>    global </a:t>
            </a:r>
            <a:r>
              <a:rPr kumimoji="1" lang="en-US" altLang="ja-JP" sz="1000" dirty="0" err="1">
                <a:latin typeface="Consolas" panose="020B0609020204030204" pitchFamily="49" charset="0"/>
              </a:rPr>
              <a:t>flg</a:t>
            </a:r>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while True:</a:t>
            </a:r>
          </a:p>
          <a:p>
            <a:r>
              <a:rPr kumimoji="1" lang="en-US" altLang="ja-JP" sz="1000" dirty="0">
                <a:latin typeface="Consolas" panose="020B0609020204030204" pitchFamily="49" charset="0"/>
              </a:rPr>
              <a:t>        # distance</a:t>
            </a:r>
            <a:r>
              <a:rPr kumimoji="1" lang="ja-JP" altLang="en-US" sz="1000" dirty="0">
                <a:latin typeface="Consolas" panose="020B0609020204030204" pitchFamily="49" charset="0"/>
              </a:rPr>
              <a:t>の値を表示</a:t>
            </a:r>
          </a:p>
          <a:p>
            <a:r>
              <a:rPr kumimoji="1" lang="ja-JP" altLang="en-US" sz="1000" dirty="0">
                <a:latin typeface="Consolas" panose="020B0609020204030204" pitchFamily="49" charset="0"/>
              </a:rPr>
              <a:t>        </a:t>
            </a:r>
            <a:r>
              <a:rPr kumimoji="1" lang="en-US" altLang="ja-JP" sz="1000" dirty="0">
                <a:latin typeface="Consolas" panose="020B0609020204030204" pitchFamily="49" charset="0"/>
              </a:rPr>
              <a:t>distance = </a:t>
            </a:r>
            <a:r>
              <a:rPr kumimoji="1" lang="en-US" altLang="ja-JP" sz="1000" dirty="0" err="1">
                <a:latin typeface="Consolas" panose="020B0609020204030204" pitchFamily="49" charset="0"/>
              </a:rPr>
              <a:t>us_sensor.distance</a:t>
            </a:r>
            <a:r>
              <a:rPr kumimoji="1" lang="en-US" altLang="ja-JP" sz="1000" dirty="0">
                <a:latin typeface="Consolas" panose="020B0609020204030204" pitchFamily="49" charset="0"/>
              </a:rPr>
              <a:t>()</a:t>
            </a:r>
          </a:p>
          <a:p>
            <a:r>
              <a:rPr kumimoji="1" lang="en-US" altLang="ja-JP" sz="1000" dirty="0">
                <a:latin typeface="Consolas" panose="020B0609020204030204" pitchFamily="49" charset="0"/>
              </a:rPr>
              <a:t>        ev3.screen.print(str(distance))</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if distance &lt; 50:</a:t>
            </a:r>
          </a:p>
          <a:p>
            <a:r>
              <a:rPr kumimoji="1" lang="en-US" altLang="ja-JP" sz="1000" dirty="0">
                <a:latin typeface="Consolas" panose="020B0609020204030204" pitchFamily="49" charset="0"/>
              </a:rPr>
              <a:t>            break</a:t>
            </a:r>
          </a:p>
          <a:p>
            <a:r>
              <a:rPr kumimoji="1" lang="en-US" altLang="ja-JP" sz="1000" dirty="0">
                <a:latin typeface="Consolas" panose="020B0609020204030204" pitchFamily="49" charset="0"/>
              </a:rPr>
              <a:t>    </a:t>
            </a:r>
            <a:r>
              <a:rPr kumimoji="1" lang="en-US" altLang="ja-JP" sz="1000" dirty="0" err="1">
                <a:latin typeface="Consolas" panose="020B0609020204030204" pitchFamily="49" charset="0"/>
              </a:rPr>
              <a:t>flg</a:t>
            </a:r>
            <a:r>
              <a:rPr kumimoji="1" lang="en-US" altLang="ja-JP" sz="1000" dirty="0">
                <a:latin typeface="Consolas" panose="020B0609020204030204" pitchFamily="49" charset="0"/>
              </a:rPr>
              <a:t> = 1</a:t>
            </a:r>
          </a:p>
          <a:p>
            <a:r>
              <a:rPr kumimoji="1" lang="en-US" altLang="ja-JP" sz="1000" dirty="0">
                <a:latin typeface="Consolas" panose="020B0609020204030204" pitchFamily="49" charset="0"/>
              </a:rPr>
              <a:t>    return</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スレッドの開始</a:t>
            </a:r>
          </a:p>
          <a:p>
            <a:r>
              <a:rPr kumimoji="1" lang="en-US" altLang="ja-JP" sz="1000" dirty="0">
                <a:latin typeface="Consolas" panose="020B0609020204030204" pitchFamily="49" charset="0"/>
              </a:rPr>
              <a:t>_</a:t>
            </a:r>
            <a:r>
              <a:rPr kumimoji="1" lang="en-US" altLang="ja-JP" sz="1000" dirty="0" err="1">
                <a:latin typeface="Consolas" panose="020B0609020204030204" pitchFamily="49" charset="0"/>
              </a:rPr>
              <a:t>thread.start_new_thread</a:t>
            </a:r>
            <a:r>
              <a:rPr kumimoji="1" lang="en-US" altLang="ja-JP" sz="1000" dirty="0">
                <a:latin typeface="Consolas" panose="020B0609020204030204" pitchFamily="49" charset="0"/>
              </a:rPr>
              <a:t>(</a:t>
            </a:r>
            <a:r>
              <a:rPr kumimoji="1" lang="en-US" altLang="ja-JP" sz="1000" dirty="0" err="1">
                <a:latin typeface="Consolas" panose="020B0609020204030204" pitchFamily="49" charset="0"/>
              </a:rPr>
              <a:t>check_distance</a:t>
            </a:r>
            <a:r>
              <a:rPr kumimoji="1" lang="en-US" altLang="ja-JP" sz="1000" dirty="0">
                <a:latin typeface="Consolas" panose="020B0609020204030204" pitchFamily="49" charset="0"/>
              </a:rPr>
              <a:t>, ())</a:t>
            </a:r>
          </a:p>
          <a:p>
            <a:endParaRPr kumimoji="1" lang="en-US" altLang="ja-JP" sz="1000" dirty="0">
              <a:latin typeface="Consolas" panose="020B0609020204030204" pitchFamily="49" charset="0"/>
            </a:endParaRPr>
          </a:p>
          <a:p>
            <a:r>
              <a:rPr kumimoji="1" lang="en-US" altLang="ja-JP" sz="1000" dirty="0">
                <a:latin typeface="Consolas" panose="020B0609020204030204" pitchFamily="49" charset="0"/>
              </a:rPr>
              <a:t># </a:t>
            </a:r>
            <a:r>
              <a:rPr kumimoji="1" lang="ja-JP" altLang="en-US" sz="1000" dirty="0">
                <a:latin typeface="Consolas" panose="020B0609020204030204" pitchFamily="49" charset="0"/>
              </a:rPr>
              <a:t>ロボットを前進させ続け，壁に近づいたら止める</a:t>
            </a:r>
          </a:p>
          <a:p>
            <a:r>
              <a:rPr kumimoji="1" lang="en-US" altLang="ja-JP" sz="1000" dirty="0" err="1">
                <a:latin typeface="Consolas" panose="020B0609020204030204" pitchFamily="49" charset="0"/>
              </a:rPr>
              <a:t>robot.drive</a:t>
            </a:r>
            <a:r>
              <a:rPr kumimoji="1" lang="en-US" altLang="ja-JP" sz="1000" dirty="0">
                <a:latin typeface="Consolas" panose="020B0609020204030204" pitchFamily="49" charset="0"/>
              </a:rPr>
              <a:t>(100, 0)</a:t>
            </a:r>
          </a:p>
          <a:p>
            <a:r>
              <a:rPr kumimoji="1" lang="en-US" altLang="ja-JP" sz="1000" dirty="0">
                <a:latin typeface="Consolas" panose="020B0609020204030204" pitchFamily="49" charset="0"/>
              </a:rPr>
              <a:t>while True:</a:t>
            </a:r>
          </a:p>
          <a:p>
            <a:r>
              <a:rPr kumimoji="1" lang="en-US" altLang="ja-JP" sz="1000" dirty="0">
                <a:latin typeface="Consolas" panose="020B0609020204030204" pitchFamily="49" charset="0"/>
              </a:rPr>
              <a:t>    if </a:t>
            </a:r>
            <a:r>
              <a:rPr kumimoji="1" lang="en-US" altLang="ja-JP" sz="1000" dirty="0" err="1">
                <a:latin typeface="Consolas" panose="020B0609020204030204" pitchFamily="49" charset="0"/>
              </a:rPr>
              <a:t>flg</a:t>
            </a:r>
            <a:r>
              <a:rPr kumimoji="1" lang="en-US" altLang="ja-JP" sz="1000" dirty="0">
                <a:latin typeface="Consolas" panose="020B0609020204030204" pitchFamily="49" charset="0"/>
              </a:rPr>
              <a:t> == 1:</a:t>
            </a:r>
          </a:p>
          <a:p>
            <a:r>
              <a:rPr kumimoji="1" lang="en-US" altLang="ja-JP" sz="1000" dirty="0">
                <a:latin typeface="Consolas" panose="020B0609020204030204" pitchFamily="49" charset="0"/>
              </a:rPr>
              <a:t>        break</a:t>
            </a:r>
          </a:p>
          <a:p>
            <a:r>
              <a:rPr kumimoji="1" lang="en-US" altLang="ja-JP" sz="1000" dirty="0" err="1">
                <a:latin typeface="Consolas" panose="020B0609020204030204" pitchFamily="49" charset="0"/>
              </a:rPr>
              <a:t>robot.stop</a:t>
            </a:r>
            <a:r>
              <a:rPr kumimoji="1" lang="en-US" altLang="ja-JP" sz="1000" dirty="0">
                <a:latin typeface="Consolas" panose="020B0609020204030204" pitchFamily="49" charset="0"/>
              </a:rPr>
              <a:t>()</a:t>
            </a:r>
          </a:p>
        </p:txBody>
      </p:sp>
    </p:spTree>
    <p:extLst>
      <p:ext uri="{BB962C8B-B14F-4D97-AF65-F5344CB8AC3E}">
        <p14:creationId xmlns:p14="http://schemas.microsoft.com/office/powerpoint/2010/main" val="18288701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6A866DC-EC8C-4E6D-96DE-ACC07006A177}"/>
              </a:ext>
            </a:extLst>
          </p:cNvPr>
          <p:cNvSpPr>
            <a:spLocks noGrp="1"/>
          </p:cNvSpPr>
          <p:nvPr>
            <p:ph idx="1"/>
          </p:nvPr>
        </p:nvSpPr>
        <p:spPr>
          <a:xfrm>
            <a:off x="0" y="0"/>
            <a:ext cx="12192000" cy="6858000"/>
          </a:xfrm>
          <a:solidFill>
            <a:schemeClr val="tx1"/>
          </a:solidFill>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0264AE65-133C-46B9-88C7-31EE2DF86C8F}"/>
              </a:ext>
            </a:extLst>
          </p:cNvPr>
          <p:cNvSpPr>
            <a:spLocks noGrp="1"/>
          </p:cNvSpPr>
          <p:nvPr>
            <p:ph type="sldNum" sz="quarter" idx="12"/>
          </p:nvPr>
        </p:nvSpPr>
        <p:spPr/>
        <p:txBody>
          <a:bodyPr/>
          <a:lstStyle/>
          <a:p>
            <a:fld id="{13AB05CA-B2B8-0B46-A3D3-7CDE1DE4FAD6}" type="slidenum">
              <a:rPr lang="ja-JP" altLang="en-US" smtClean="0"/>
              <a:pPr/>
              <a:t>122</a:t>
            </a:fld>
            <a:endParaRPr lang="ja-JP" altLang="en-US" dirty="0"/>
          </a:p>
        </p:txBody>
      </p:sp>
      <p:sp>
        <p:nvSpPr>
          <p:cNvPr id="4" name="タイトル 3">
            <a:extLst>
              <a:ext uri="{FF2B5EF4-FFF2-40B4-BE49-F238E27FC236}">
                <a16:creationId xmlns:a16="http://schemas.microsoft.com/office/drawing/2014/main" id="{AE60AFA9-6993-469B-9076-0113F7130CB4}"/>
              </a:ext>
            </a:extLst>
          </p:cNvPr>
          <p:cNvSpPr>
            <a:spLocks noGrp="1"/>
          </p:cNvSpPr>
          <p:nvPr>
            <p:ph type="title"/>
          </p:nvPr>
        </p:nvSpPr>
        <p:spPr/>
        <p:txBody>
          <a:bodyPr/>
          <a:lstStyle/>
          <a:p>
            <a:endParaRPr kumimoji="1" lang="ja-JP" altLang="en-US"/>
          </a:p>
        </p:txBody>
      </p:sp>
    </p:spTree>
    <p:extLst>
      <p:ext uri="{BB962C8B-B14F-4D97-AF65-F5344CB8AC3E}">
        <p14:creationId xmlns:p14="http://schemas.microsoft.com/office/powerpoint/2010/main" val="331295777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E117CF1-C377-442C-97A6-A105802D145C}"/>
              </a:ext>
            </a:extLst>
          </p:cNvPr>
          <p:cNvSpPr>
            <a:spLocks noGrp="1"/>
          </p:cNvSpPr>
          <p:nvPr>
            <p:ph idx="1"/>
          </p:nvPr>
        </p:nvSpPr>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F0D6FC7A-D638-4DFC-9515-4D7F0E185D82}"/>
              </a:ext>
            </a:extLst>
          </p:cNvPr>
          <p:cNvSpPr>
            <a:spLocks noGrp="1"/>
          </p:cNvSpPr>
          <p:nvPr>
            <p:ph type="sldNum" sz="quarter" idx="12"/>
          </p:nvPr>
        </p:nvSpPr>
        <p:spPr/>
        <p:txBody>
          <a:bodyPr/>
          <a:lstStyle/>
          <a:p>
            <a:fld id="{13AB05CA-B2B8-0B46-A3D3-7CDE1DE4FAD6}" type="slidenum">
              <a:rPr lang="ja-JP" altLang="en-US" smtClean="0"/>
              <a:pPr/>
              <a:t>123</a:t>
            </a:fld>
            <a:endParaRPr lang="ja-JP" altLang="en-US" dirty="0"/>
          </a:p>
        </p:txBody>
      </p:sp>
      <p:sp>
        <p:nvSpPr>
          <p:cNvPr id="4" name="タイトル 3">
            <a:extLst>
              <a:ext uri="{FF2B5EF4-FFF2-40B4-BE49-F238E27FC236}">
                <a16:creationId xmlns:a16="http://schemas.microsoft.com/office/drawing/2014/main" id="{FCC81DFF-38CA-438B-A018-7B9F5AA5F02A}"/>
              </a:ext>
            </a:extLst>
          </p:cNvPr>
          <p:cNvSpPr>
            <a:spLocks noGrp="1"/>
          </p:cNvSpPr>
          <p:nvPr>
            <p:ph type="title"/>
          </p:nvPr>
        </p:nvSpPr>
        <p:spPr/>
        <p:txBody>
          <a:bodyPr/>
          <a:lstStyle/>
          <a:p>
            <a:r>
              <a:rPr kumimoji="1" lang="ja-JP" altLang="en-US" dirty="0"/>
              <a:t>英語と日本語のブロックが対応しない問題あり</a:t>
            </a:r>
          </a:p>
        </p:txBody>
      </p:sp>
      <p:pic>
        <p:nvPicPr>
          <p:cNvPr id="6" name="図 5">
            <a:extLst>
              <a:ext uri="{FF2B5EF4-FFF2-40B4-BE49-F238E27FC236}">
                <a16:creationId xmlns:a16="http://schemas.microsoft.com/office/drawing/2014/main" id="{D2A07370-2DB7-456E-8320-C648200AF1A5}"/>
              </a:ext>
            </a:extLst>
          </p:cNvPr>
          <p:cNvPicPr>
            <a:picLocks noChangeAspect="1"/>
          </p:cNvPicPr>
          <p:nvPr/>
        </p:nvPicPr>
        <p:blipFill>
          <a:blip r:embed="rId2"/>
          <a:stretch>
            <a:fillRect/>
          </a:stretch>
        </p:blipFill>
        <p:spPr>
          <a:xfrm>
            <a:off x="866774" y="1717286"/>
            <a:ext cx="4495081" cy="2998109"/>
          </a:xfrm>
          <a:prstGeom prst="rect">
            <a:avLst/>
          </a:prstGeom>
        </p:spPr>
      </p:pic>
      <p:pic>
        <p:nvPicPr>
          <p:cNvPr id="8" name="図 7">
            <a:extLst>
              <a:ext uri="{FF2B5EF4-FFF2-40B4-BE49-F238E27FC236}">
                <a16:creationId xmlns:a16="http://schemas.microsoft.com/office/drawing/2014/main" id="{377E60A3-A620-4978-BC48-4AE5BDCDFC2E}"/>
              </a:ext>
            </a:extLst>
          </p:cNvPr>
          <p:cNvPicPr>
            <a:picLocks noChangeAspect="1"/>
          </p:cNvPicPr>
          <p:nvPr/>
        </p:nvPicPr>
        <p:blipFill>
          <a:blip r:embed="rId3"/>
          <a:stretch>
            <a:fillRect/>
          </a:stretch>
        </p:blipFill>
        <p:spPr>
          <a:xfrm>
            <a:off x="5995255" y="2869931"/>
            <a:ext cx="5329971" cy="2987154"/>
          </a:xfrm>
          <a:prstGeom prst="rect">
            <a:avLst/>
          </a:prstGeom>
        </p:spPr>
      </p:pic>
    </p:spTree>
    <p:extLst>
      <p:ext uri="{BB962C8B-B14F-4D97-AF65-F5344CB8AC3E}">
        <p14:creationId xmlns:p14="http://schemas.microsoft.com/office/powerpoint/2010/main" val="39721824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53ED1D2-9F98-4815-BE25-12284F6C1CA1}"/>
              </a:ext>
            </a:extLst>
          </p:cNvPr>
          <p:cNvSpPr>
            <a:spLocks noGrp="1"/>
          </p:cNvSpPr>
          <p:nvPr>
            <p:ph type="title"/>
          </p:nvPr>
        </p:nvSpPr>
        <p:spPr/>
        <p:txBody>
          <a:bodyPr/>
          <a:lstStyle/>
          <a:p>
            <a:r>
              <a:rPr lang="en-US" altLang="ja-JP" cap="none" dirty="0"/>
              <a:t>MicroPython2</a:t>
            </a:r>
            <a:r>
              <a:rPr lang="ja-JP" altLang="en-US" cap="none" dirty="0"/>
              <a:t>のリファレンスマニュアル</a:t>
            </a:r>
          </a:p>
        </p:txBody>
      </p:sp>
      <p:sp>
        <p:nvSpPr>
          <p:cNvPr id="6" name="テキスト プレースホルダー 5">
            <a:extLst>
              <a:ext uri="{FF2B5EF4-FFF2-40B4-BE49-F238E27FC236}">
                <a16:creationId xmlns:a16="http://schemas.microsoft.com/office/drawing/2014/main" id="{6F685E8C-A5A2-4DEC-9BB2-5380DED727E5}"/>
              </a:ext>
            </a:extLst>
          </p:cNvPr>
          <p:cNvSpPr>
            <a:spLocks noGrp="1"/>
          </p:cNvSpPr>
          <p:nvPr>
            <p:ph type="body"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91470EA9-10D8-4928-8B17-8B56DBF3B166}"/>
              </a:ext>
            </a:extLst>
          </p:cNvPr>
          <p:cNvSpPr>
            <a:spLocks noGrp="1"/>
          </p:cNvSpPr>
          <p:nvPr>
            <p:ph type="sldNum" sz="quarter" idx="12"/>
          </p:nvPr>
        </p:nvSpPr>
        <p:spPr/>
        <p:txBody>
          <a:bodyPr/>
          <a:lstStyle/>
          <a:p>
            <a:fld id="{13AB05CA-B2B8-0B46-A3D3-7CDE1DE4FAD6}" type="slidenum">
              <a:rPr lang="ja-JP" altLang="en-US" smtClean="0"/>
              <a:pPr/>
              <a:t>124</a:t>
            </a:fld>
            <a:endParaRPr lang="ja-JP" altLang="en-US" dirty="0"/>
          </a:p>
        </p:txBody>
      </p:sp>
    </p:spTree>
    <p:extLst>
      <p:ext uri="{BB962C8B-B14F-4D97-AF65-F5344CB8AC3E}">
        <p14:creationId xmlns:p14="http://schemas.microsoft.com/office/powerpoint/2010/main" val="8740157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85F41FA3-6A37-4293-949B-C6C20A7B8951}"/>
              </a:ext>
            </a:extLst>
          </p:cNvPr>
          <p:cNvSpPr>
            <a:spLocks noGrp="1"/>
          </p:cNvSpPr>
          <p:nvPr>
            <p:ph idx="1"/>
          </p:nvPr>
        </p:nvSpPr>
        <p:spPr/>
        <p:txBody>
          <a:bodyPr/>
          <a:lstStyle/>
          <a:p>
            <a:r>
              <a:rPr lang="en-US" altLang="ja-JP" dirty="0"/>
              <a:t>Getting started with LEGO® MINDSTORMS Education EV3 </a:t>
            </a:r>
            <a:r>
              <a:rPr lang="en-US" altLang="ja-JP" dirty="0" err="1"/>
              <a:t>MicroPython</a:t>
            </a:r>
            <a:r>
              <a:rPr lang="en-US" altLang="ja-JP" dirty="0"/>
              <a:t> — ev3-micropython 2.0.0 documentation </a:t>
            </a:r>
          </a:p>
          <a:p>
            <a:r>
              <a:rPr lang="en-US" altLang="ja-JP" dirty="0">
                <a:hlinkClick r:id="rId2"/>
              </a:rPr>
              <a:t>https://pybricks.github.io/ev3-micropython/</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FA31F1BE-58C6-4C3C-BDC4-D53D334E05E5}"/>
              </a:ext>
            </a:extLst>
          </p:cNvPr>
          <p:cNvSpPr>
            <a:spLocks noGrp="1"/>
          </p:cNvSpPr>
          <p:nvPr>
            <p:ph type="sldNum" sz="quarter" idx="12"/>
          </p:nvPr>
        </p:nvSpPr>
        <p:spPr/>
        <p:txBody>
          <a:bodyPr/>
          <a:lstStyle/>
          <a:p>
            <a:fld id="{13AB05CA-B2B8-0B46-A3D3-7CDE1DE4FAD6}" type="slidenum">
              <a:rPr lang="ja-JP" altLang="en-US" smtClean="0"/>
              <a:pPr/>
              <a:t>125</a:t>
            </a:fld>
            <a:endParaRPr lang="ja-JP" altLang="en-US" dirty="0"/>
          </a:p>
        </p:txBody>
      </p:sp>
      <p:sp>
        <p:nvSpPr>
          <p:cNvPr id="5" name="タイトル 4">
            <a:extLst>
              <a:ext uri="{FF2B5EF4-FFF2-40B4-BE49-F238E27FC236}">
                <a16:creationId xmlns:a16="http://schemas.microsoft.com/office/drawing/2014/main" id="{25DF3CC6-BE68-4898-AED4-2581226FD9A5}"/>
              </a:ext>
            </a:extLst>
          </p:cNvPr>
          <p:cNvSpPr>
            <a:spLocks noGrp="1"/>
          </p:cNvSpPr>
          <p:nvPr>
            <p:ph type="title"/>
          </p:nvPr>
        </p:nvSpPr>
        <p:spPr/>
        <p:txBody>
          <a:bodyPr/>
          <a:lstStyle/>
          <a:p>
            <a:endParaRPr lang="ja-JP" altLang="en-US"/>
          </a:p>
        </p:txBody>
      </p:sp>
    </p:spTree>
    <p:extLst>
      <p:ext uri="{BB962C8B-B14F-4D97-AF65-F5344CB8AC3E}">
        <p14:creationId xmlns:p14="http://schemas.microsoft.com/office/powerpoint/2010/main" val="39074793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F167CE3-AADB-4184-B3AB-C0D3BEB38891}"/>
              </a:ext>
            </a:extLst>
          </p:cNvPr>
          <p:cNvSpPr>
            <a:spLocks noGrp="1"/>
          </p:cNvSpPr>
          <p:nvPr>
            <p:ph idx="1"/>
          </p:nvPr>
        </p:nvSpPr>
        <p:spPr>
          <a:xfrm>
            <a:off x="591311" y="1100889"/>
            <a:ext cx="11105390" cy="5554554"/>
          </a:xfrm>
        </p:spPr>
        <p:txBody>
          <a:bodyPr>
            <a:normAutofit fontScale="92500" lnSpcReduction="10000"/>
          </a:bodyPr>
          <a:lstStyle/>
          <a:p>
            <a:r>
              <a:rPr lang="en-US" altLang="ja-JP" sz="3500" dirty="0">
                <a:latin typeface="Consolas" panose="020B0609020204030204" pitchFamily="49" charset="0"/>
              </a:rPr>
              <a:t>Motor()</a:t>
            </a:r>
            <a:r>
              <a:rPr kumimoji="1" lang="ja-JP" altLang="en-US" dirty="0"/>
              <a:t>クラスのほとんどのメソッドで，</a:t>
            </a:r>
            <a:r>
              <a:rPr lang="en-US" altLang="ja-JP" sz="3500" dirty="0" err="1">
                <a:latin typeface="Consolas" panose="020B0609020204030204" pitchFamily="49" charset="0"/>
              </a:rPr>
              <a:t>Stop.HOLD</a:t>
            </a:r>
            <a:r>
              <a:rPr kumimoji="1" lang="ja-JP" altLang="en-US" dirty="0"/>
              <a:t>がデフォルトになりました．これにより多くのアプリケーションで精度の改善が期待できますが，必要であれば旧来の</a:t>
            </a:r>
            <a:r>
              <a:rPr lang="en-US" altLang="ja-JP" sz="3500" dirty="0" err="1">
                <a:latin typeface="Consolas" panose="020B0609020204030204" pitchFamily="49" charset="0"/>
              </a:rPr>
              <a:t>Stop.COAST</a:t>
            </a:r>
            <a:r>
              <a:rPr lang="ja-JP" altLang="en-US" dirty="0"/>
              <a:t>も</a:t>
            </a:r>
            <a:r>
              <a:rPr kumimoji="1" lang="ja-JP" altLang="en-US" dirty="0"/>
              <a:t>選択可能です．</a:t>
            </a:r>
            <a:endParaRPr kumimoji="1" lang="en-US" altLang="ja-JP" dirty="0"/>
          </a:p>
          <a:p>
            <a:r>
              <a:rPr lang="ja-JP" altLang="en-US" dirty="0"/>
              <a:t>内部の</a:t>
            </a:r>
            <a:r>
              <a:rPr lang="en-US" altLang="ja-JP" dirty="0"/>
              <a:t>PID</a:t>
            </a:r>
            <a:r>
              <a:rPr lang="ja-JP" altLang="en-US" dirty="0"/>
              <a:t>コントローラーの精度が以前より向上しました．新しいモーター動作命令では，以前よりスムーズに指定した速度になります．これは，繰り返し文の中で速度を一定に保つようなプログラムで効果を発揮します．</a:t>
            </a:r>
            <a:endParaRPr lang="en-US" altLang="ja-JP" dirty="0"/>
          </a:p>
          <a:p>
            <a:r>
              <a:rPr kumimoji="1" lang="ja-JP" altLang="en-US" dirty="0"/>
              <a:t>モーター設定用のメソッドに変更があります．</a:t>
            </a:r>
            <a:r>
              <a:rPr lang="en-US" altLang="ja-JP" sz="3500" dirty="0">
                <a:latin typeface="Consolas" panose="020B0609020204030204" pitchFamily="49" charset="0"/>
              </a:rPr>
              <a:t>control</a:t>
            </a:r>
            <a:r>
              <a:rPr kumimoji="1" lang="ja-JP" altLang="en-US" dirty="0"/>
              <a:t>アトリビュートを使うことで設定できるようになりました．旧来の方法もまだ使えますが，</a:t>
            </a:r>
            <a:r>
              <a:rPr lang="ja-JP" altLang="en-US" dirty="0"/>
              <a:t>今後の使用はドキュメントには載っていません．</a:t>
            </a:r>
            <a:endParaRPr lang="en-US" altLang="ja-JP" dirty="0"/>
          </a:p>
        </p:txBody>
      </p:sp>
      <p:sp>
        <p:nvSpPr>
          <p:cNvPr id="3" name="スライド番号プレースホルダー 2">
            <a:extLst>
              <a:ext uri="{FF2B5EF4-FFF2-40B4-BE49-F238E27FC236}">
                <a16:creationId xmlns:a16="http://schemas.microsoft.com/office/drawing/2014/main" id="{CC75C47D-9B78-44A0-AE67-4735E04D0CE3}"/>
              </a:ext>
            </a:extLst>
          </p:cNvPr>
          <p:cNvSpPr>
            <a:spLocks noGrp="1"/>
          </p:cNvSpPr>
          <p:nvPr>
            <p:ph type="sldNum" sz="quarter" idx="12"/>
          </p:nvPr>
        </p:nvSpPr>
        <p:spPr/>
        <p:txBody>
          <a:bodyPr/>
          <a:lstStyle/>
          <a:p>
            <a:fld id="{13AB05CA-B2B8-0B46-A3D3-7CDE1DE4FAD6}" type="slidenum">
              <a:rPr lang="ja-JP" altLang="en-US" smtClean="0"/>
              <a:pPr/>
              <a:t>13</a:t>
            </a:fld>
            <a:endParaRPr lang="ja-JP" altLang="en-US" dirty="0"/>
          </a:p>
        </p:txBody>
      </p:sp>
      <p:sp>
        <p:nvSpPr>
          <p:cNvPr id="4" name="タイトル 3">
            <a:extLst>
              <a:ext uri="{FF2B5EF4-FFF2-40B4-BE49-F238E27FC236}">
                <a16:creationId xmlns:a16="http://schemas.microsoft.com/office/drawing/2014/main" id="{DA685DE6-14AD-4486-86E6-5E5C3477A374}"/>
              </a:ext>
            </a:extLst>
          </p:cNvPr>
          <p:cNvSpPr>
            <a:spLocks noGrp="1"/>
          </p:cNvSpPr>
          <p:nvPr>
            <p:ph type="title"/>
          </p:nvPr>
        </p:nvSpPr>
        <p:spPr/>
        <p:txBody>
          <a:bodyPr/>
          <a:lstStyle/>
          <a:p>
            <a:r>
              <a:rPr lang="ja-JP" altLang="en-US" dirty="0"/>
              <a:t>その他の変更点</a:t>
            </a:r>
            <a:endParaRPr kumimoji="1" lang="ja-JP" altLang="en-US" dirty="0"/>
          </a:p>
        </p:txBody>
      </p:sp>
    </p:spTree>
    <p:extLst>
      <p:ext uri="{BB962C8B-B14F-4D97-AF65-F5344CB8AC3E}">
        <p14:creationId xmlns:p14="http://schemas.microsoft.com/office/powerpoint/2010/main" val="2225468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F167CE3-AADB-4184-B3AB-C0D3BEB38891}"/>
              </a:ext>
            </a:extLst>
          </p:cNvPr>
          <p:cNvSpPr>
            <a:spLocks noGrp="1"/>
          </p:cNvSpPr>
          <p:nvPr>
            <p:ph idx="1"/>
          </p:nvPr>
        </p:nvSpPr>
        <p:spPr/>
        <p:txBody>
          <a:bodyPr>
            <a:normAutofit/>
          </a:bodyPr>
          <a:lstStyle/>
          <a:p>
            <a:r>
              <a:rPr kumimoji="1" lang="en-US" altLang="ja-JP" dirty="0"/>
              <a:t>Python</a:t>
            </a:r>
            <a:r>
              <a:rPr kumimoji="1" lang="ja-JP" altLang="en-US" dirty="0"/>
              <a:t>でキーワード引数がサポートされました．例えば，</a:t>
            </a:r>
            <a:br>
              <a:rPr kumimoji="1" lang="en-US" altLang="ja-JP" dirty="0"/>
            </a:br>
            <a:br>
              <a:rPr lang="en-US" altLang="ja-JP" dirty="0"/>
            </a:br>
            <a:r>
              <a:rPr lang="en-US" altLang="ja-JP" dirty="0">
                <a:latin typeface="Consolas" panose="020B0609020204030204" pitchFamily="49" charset="0"/>
              </a:rPr>
              <a:t>  </a:t>
            </a:r>
            <a:r>
              <a:rPr lang="en-US" altLang="ja-JP" dirty="0" err="1">
                <a:latin typeface="Consolas" panose="020B0609020204030204" pitchFamily="49" charset="0"/>
              </a:rPr>
              <a:t>my_motor.run_angle</a:t>
            </a:r>
            <a:r>
              <a:rPr lang="en-US" altLang="ja-JP" dirty="0">
                <a:latin typeface="Consolas" panose="020B0609020204030204" pitchFamily="49" charset="0"/>
              </a:rPr>
              <a:t>(500, 90, </a:t>
            </a:r>
            <a:r>
              <a:rPr lang="en-US" altLang="ja-JP" dirty="0" err="1">
                <a:latin typeface="Consolas" panose="020B0609020204030204" pitchFamily="49" charset="0"/>
              </a:rPr>
              <a:t>Stop.HOLD</a:t>
            </a:r>
            <a:r>
              <a:rPr lang="en-US" altLang="ja-JP" dirty="0">
                <a:latin typeface="Consolas" panose="020B0609020204030204" pitchFamily="49" charset="0"/>
              </a:rPr>
              <a:t>, False)</a:t>
            </a:r>
            <a:br>
              <a:rPr lang="en-US" altLang="ja-JP" dirty="0"/>
            </a:br>
            <a:br>
              <a:rPr lang="en-US" altLang="ja-JP" dirty="0"/>
            </a:br>
            <a:r>
              <a:rPr lang="ja-JP" altLang="en-US" dirty="0"/>
              <a:t>というコードもまだ使えますが，キーワードを付けることで</a:t>
            </a:r>
            <a:br>
              <a:rPr lang="en-US" altLang="ja-JP" dirty="0"/>
            </a:br>
            <a:r>
              <a:rPr lang="ja-JP" altLang="en-US" dirty="0"/>
              <a:t>余計な引数が省略でき，</a:t>
            </a:r>
            <a:br>
              <a:rPr lang="en-US" altLang="ja-JP" dirty="0"/>
            </a:br>
            <a:br>
              <a:rPr lang="en-US" altLang="ja-JP" dirty="0"/>
            </a:br>
            <a:r>
              <a:rPr lang="en-US" altLang="ja-JP" dirty="0">
                <a:latin typeface="Consolas" panose="020B0609020204030204" pitchFamily="49" charset="0"/>
              </a:rPr>
              <a:t>  </a:t>
            </a:r>
            <a:r>
              <a:rPr lang="en-US" altLang="ja-JP" dirty="0" err="1">
                <a:latin typeface="Consolas" panose="020B0609020204030204" pitchFamily="49" charset="0"/>
              </a:rPr>
              <a:t>my_motor.run_angle</a:t>
            </a:r>
            <a:r>
              <a:rPr lang="en-US" altLang="ja-JP" dirty="0">
                <a:latin typeface="Consolas" panose="020B0609020204030204" pitchFamily="49" charset="0"/>
              </a:rPr>
              <a:t>(500, 90, wait=False)</a:t>
            </a:r>
            <a:br>
              <a:rPr lang="en-US" altLang="ja-JP" dirty="0"/>
            </a:br>
            <a:br>
              <a:rPr lang="en-US" altLang="ja-JP" dirty="0"/>
            </a:br>
            <a:r>
              <a:rPr lang="ja-JP" altLang="en-US" dirty="0"/>
              <a:t>と書くことができます．</a:t>
            </a:r>
            <a:endParaRPr lang="en-US" altLang="ja-JP" dirty="0"/>
          </a:p>
          <a:p>
            <a:endParaRPr kumimoji="1" lang="en-US" altLang="ja-JP" dirty="0"/>
          </a:p>
        </p:txBody>
      </p:sp>
      <p:sp>
        <p:nvSpPr>
          <p:cNvPr id="3" name="スライド番号プレースホルダー 2">
            <a:extLst>
              <a:ext uri="{FF2B5EF4-FFF2-40B4-BE49-F238E27FC236}">
                <a16:creationId xmlns:a16="http://schemas.microsoft.com/office/drawing/2014/main" id="{CC75C47D-9B78-44A0-AE67-4735E04D0CE3}"/>
              </a:ext>
            </a:extLst>
          </p:cNvPr>
          <p:cNvSpPr>
            <a:spLocks noGrp="1"/>
          </p:cNvSpPr>
          <p:nvPr>
            <p:ph type="sldNum" sz="quarter" idx="12"/>
          </p:nvPr>
        </p:nvSpPr>
        <p:spPr/>
        <p:txBody>
          <a:bodyPr/>
          <a:lstStyle/>
          <a:p>
            <a:fld id="{13AB05CA-B2B8-0B46-A3D3-7CDE1DE4FAD6}" type="slidenum">
              <a:rPr lang="ja-JP" altLang="en-US" smtClean="0"/>
              <a:pPr/>
              <a:t>14</a:t>
            </a:fld>
            <a:endParaRPr lang="ja-JP" altLang="en-US" dirty="0"/>
          </a:p>
        </p:txBody>
      </p:sp>
      <p:sp>
        <p:nvSpPr>
          <p:cNvPr id="4" name="タイトル 3">
            <a:extLst>
              <a:ext uri="{FF2B5EF4-FFF2-40B4-BE49-F238E27FC236}">
                <a16:creationId xmlns:a16="http://schemas.microsoft.com/office/drawing/2014/main" id="{DA685DE6-14AD-4486-86E6-5E5C3477A374}"/>
              </a:ext>
            </a:extLst>
          </p:cNvPr>
          <p:cNvSpPr>
            <a:spLocks noGrp="1"/>
          </p:cNvSpPr>
          <p:nvPr>
            <p:ph type="title"/>
          </p:nvPr>
        </p:nvSpPr>
        <p:spPr/>
        <p:txBody>
          <a:bodyPr/>
          <a:lstStyle/>
          <a:p>
            <a:r>
              <a:rPr lang="ja-JP" altLang="en-US" dirty="0"/>
              <a:t>その他の変更点</a:t>
            </a:r>
            <a:endParaRPr kumimoji="1" lang="ja-JP" altLang="en-US" dirty="0"/>
          </a:p>
        </p:txBody>
      </p:sp>
    </p:spTree>
    <p:extLst>
      <p:ext uri="{BB962C8B-B14F-4D97-AF65-F5344CB8AC3E}">
        <p14:creationId xmlns:p14="http://schemas.microsoft.com/office/powerpoint/2010/main" val="651998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F167CE3-AADB-4184-B3AB-C0D3BEB38891}"/>
              </a:ext>
            </a:extLst>
          </p:cNvPr>
          <p:cNvSpPr>
            <a:spLocks noGrp="1"/>
          </p:cNvSpPr>
          <p:nvPr>
            <p:ph idx="1"/>
          </p:nvPr>
        </p:nvSpPr>
        <p:spPr/>
        <p:txBody>
          <a:bodyPr>
            <a:normAutofit fontScale="92500" lnSpcReduction="10000"/>
          </a:bodyPr>
          <a:lstStyle/>
          <a:p>
            <a:r>
              <a:rPr lang="en-US" altLang="ja-JP" sz="3500" dirty="0" err="1">
                <a:latin typeface="Consolas" panose="020B0609020204030204" pitchFamily="49" charset="0"/>
              </a:rPr>
              <a:t>pybricks.tools.print</a:t>
            </a:r>
            <a:r>
              <a:rPr lang="ja-JP" altLang="en-US" dirty="0"/>
              <a:t>はインポート不要になりました．</a:t>
            </a:r>
            <a:r>
              <a:rPr lang="en-US" altLang="ja-JP" sz="3500" dirty="0">
                <a:latin typeface="Consolas" panose="020B0609020204030204" pitchFamily="49" charset="0"/>
              </a:rPr>
              <a:t>print</a:t>
            </a:r>
            <a:r>
              <a:rPr lang="ja-JP" altLang="en-US" dirty="0"/>
              <a:t>機能は内部に取り込まれ，</a:t>
            </a:r>
            <a:r>
              <a:rPr lang="en-US" altLang="ja-JP" dirty="0"/>
              <a:t>Python</a:t>
            </a:r>
            <a:r>
              <a:rPr lang="ja-JP" altLang="en-US" dirty="0"/>
              <a:t>や</a:t>
            </a:r>
            <a:r>
              <a:rPr lang="en-US" altLang="ja-JP" dirty="0" err="1"/>
              <a:t>MicroPython</a:t>
            </a:r>
            <a:r>
              <a:rPr lang="ja-JP" altLang="en-US" dirty="0"/>
              <a:t>と同じように使うことができます．</a:t>
            </a:r>
            <a:endParaRPr lang="en-US" altLang="ja-JP" dirty="0"/>
          </a:p>
          <a:p>
            <a:r>
              <a:rPr lang="en-US" altLang="ja-JP" sz="3500" dirty="0">
                <a:latin typeface="Consolas" panose="020B0609020204030204" pitchFamily="49" charset="0"/>
              </a:rPr>
              <a:t>parameter</a:t>
            </a:r>
            <a:r>
              <a:rPr kumimoji="1" lang="ja-JP" altLang="en-US" dirty="0"/>
              <a:t>クラス？にある多くのパラメータに型と</a:t>
            </a:r>
            <a:r>
              <a:rPr lang="en-US" altLang="ja-JP" sz="3500" dirty="0">
                <a:latin typeface="Consolas" panose="020B0609020204030204" pitchFamily="49" charset="0"/>
              </a:rPr>
              <a:t>representation</a:t>
            </a:r>
            <a:r>
              <a:rPr kumimoji="1" lang="ja-JP" altLang="en-US" dirty="0"/>
              <a:t>が追加されました．</a:t>
            </a:r>
            <a:r>
              <a:rPr lang="ja-JP" altLang="en-US" dirty="0"/>
              <a:t>例えば，色を計測してその結果を画面表示する場合に，</a:t>
            </a:r>
            <a:br>
              <a:rPr lang="en-US" altLang="ja-JP" dirty="0"/>
            </a:br>
            <a:r>
              <a:rPr lang="en-US" altLang="ja-JP" sz="3500" dirty="0">
                <a:latin typeface="Consolas" panose="020B0609020204030204" pitchFamily="49" charset="0"/>
              </a:rPr>
              <a:t>    print(</a:t>
            </a:r>
            <a:r>
              <a:rPr lang="en-US" altLang="ja-JP" sz="3500" dirty="0" err="1">
                <a:latin typeface="Consolas" panose="020B0609020204030204" pitchFamily="49" charset="0"/>
              </a:rPr>
              <a:t>Color.RED</a:t>
            </a:r>
            <a:r>
              <a:rPr lang="en-US" altLang="ja-JP" sz="3500" dirty="0">
                <a:latin typeface="Consolas" panose="020B0609020204030204" pitchFamily="49" charset="0"/>
              </a:rPr>
              <a:t>)</a:t>
            </a:r>
            <a:br>
              <a:rPr lang="en-US" altLang="ja-JP" dirty="0"/>
            </a:br>
            <a:r>
              <a:rPr lang="ja-JP" altLang="en-US" dirty="0"/>
              <a:t>とすれば，</a:t>
            </a:r>
            <a:r>
              <a:rPr lang="en-US" altLang="ja-JP" dirty="0"/>
              <a:t>technical number</a:t>
            </a:r>
            <a:r>
              <a:rPr lang="ja-JP" altLang="en-US" dirty="0"/>
              <a:t>の代わりにパラメータが表示されます．</a:t>
            </a:r>
            <a:endParaRPr lang="en-US" altLang="ja-JP" dirty="0"/>
          </a:p>
          <a:p>
            <a:r>
              <a:rPr kumimoji="1" lang="ja-JP" altLang="en-US" dirty="0"/>
              <a:t>音と画像ファイルを扱う命令が</a:t>
            </a:r>
            <a:r>
              <a:rPr lang="en-US" altLang="ja-JP" sz="3500" dirty="0">
                <a:latin typeface="Consolas" panose="020B0609020204030204" pitchFamily="49" charset="0"/>
              </a:rPr>
              <a:t>media</a:t>
            </a:r>
            <a:r>
              <a:rPr kumimoji="1" lang="ja-JP" altLang="en-US" dirty="0"/>
              <a:t>モジュールに移動しました．このリリースでは古い場所からのインポートでも動作しますが，念のため古いプログラムが動作するか確認してください．</a:t>
            </a:r>
            <a:endParaRPr kumimoji="1" lang="en-US" altLang="ja-JP" dirty="0"/>
          </a:p>
        </p:txBody>
      </p:sp>
      <p:sp>
        <p:nvSpPr>
          <p:cNvPr id="3" name="スライド番号プレースホルダー 2">
            <a:extLst>
              <a:ext uri="{FF2B5EF4-FFF2-40B4-BE49-F238E27FC236}">
                <a16:creationId xmlns:a16="http://schemas.microsoft.com/office/drawing/2014/main" id="{CC75C47D-9B78-44A0-AE67-4735E04D0CE3}"/>
              </a:ext>
            </a:extLst>
          </p:cNvPr>
          <p:cNvSpPr>
            <a:spLocks noGrp="1"/>
          </p:cNvSpPr>
          <p:nvPr>
            <p:ph type="sldNum" sz="quarter" idx="12"/>
          </p:nvPr>
        </p:nvSpPr>
        <p:spPr/>
        <p:txBody>
          <a:bodyPr/>
          <a:lstStyle/>
          <a:p>
            <a:fld id="{13AB05CA-B2B8-0B46-A3D3-7CDE1DE4FAD6}" type="slidenum">
              <a:rPr lang="ja-JP" altLang="en-US" smtClean="0"/>
              <a:pPr/>
              <a:t>15</a:t>
            </a:fld>
            <a:endParaRPr lang="ja-JP" altLang="en-US" dirty="0"/>
          </a:p>
        </p:txBody>
      </p:sp>
      <p:sp>
        <p:nvSpPr>
          <p:cNvPr id="4" name="タイトル 3">
            <a:extLst>
              <a:ext uri="{FF2B5EF4-FFF2-40B4-BE49-F238E27FC236}">
                <a16:creationId xmlns:a16="http://schemas.microsoft.com/office/drawing/2014/main" id="{DA685DE6-14AD-4486-86E6-5E5C3477A374}"/>
              </a:ext>
            </a:extLst>
          </p:cNvPr>
          <p:cNvSpPr>
            <a:spLocks noGrp="1"/>
          </p:cNvSpPr>
          <p:nvPr>
            <p:ph type="title"/>
          </p:nvPr>
        </p:nvSpPr>
        <p:spPr/>
        <p:txBody>
          <a:bodyPr/>
          <a:lstStyle/>
          <a:p>
            <a:r>
              <a:rPr lang="ja-JP" altLang="en-US" dirty="0"/>
              <a:t>その他の変更点</a:t>
            </a:r>
            <a:endParaRPr kumimoji="1" lang="ja-JP" altLang="en-US" dirty="0"/>
          </a:p>
        </p:txBody>
      </p:sp>
    </p:spTree>
    <p:extLst>
      <p:ext uri="{BB962C8B-B14F-4D97-AF65-F5344CB8AC3E}">
        <p14:creationId xmlns:p14="http://schemas.microsoft.com/office/powerpoint/2010/main" val="1015919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F167CE3-AADB-4184-B3AB-C0D3BEB38891}"/>
              </a:ext>
            </a:extLst>
          </p:cNvPr>
          <p:cNvSpPr>
            <a:spLocks noGrp="1"/>
          </p:cNvSpPr>
          <p:nvPr>
            <p:ph idx="1"/>
          </p:nvPr>
        </p:nvSpPr>
        <p:spPr>
          <a:xfrm>
            <a:off x="335360" y="1384299"/>
            <a:ext cx="11617291" cy="5271143"/>
          </a:xfrm>
        </p:spPr>
        <p:txBody>
          <a:bodyPr>
            <a:normAutofit/>
          </a:bodyPr>
          <a:lstStyle/>
          <a:p>
            <a:r>
              <a:rPr kumimoji="1" lang="en-US" altLang="ja-JP" dirty="0"/>
              <a:t>Visual Studio Code</a:t>
            </a:r>
            <a:r>
              <a:rPr kumimoji="1" lang="ja-JP" altLang="en-US" dirty="0"/>
              <a:t>の</a:t>
            </a:r>
            <a:r>
              <a:rPr kumimoji="1" lang="en-US" altLang="ja-JP" dirty="0"/>
              <a:t>Extension</a:t>
            </a:r>
            <a:r>
              <a:rPr kumimoji="1" lang="ja-JP" altLang="en-US" dirty="0"/>
              <a:t>は自動的にアップデートされます．</a:t>
            </a:r>
            <a:endParaRPr kumimoji="1" lang="en-US" altLang="ja-JP" dirty="0"/>
          </a:p>
          <a:p>
            <a:r>
              <a:rPr lang="ja-JP" altLang="en-US" dirty="0"/>
              <a:t>アップデートされた</a:t>
            </a:r>
            <a:r>
              <a:rPr lang="en-US" altLang="ja-JP" dirty="0"/>
              <a:t>Extension</a:t>
            </a:r>
            <a:r>
              <a:rPr lang="ja-JP" altLang="en-US" dirty="0"/>
              <a:t>でも既存のプログラムは使えます．</a:t>
            </a:r>
            <a:endParaRPr lang="en-US" altLang="ja-JP" dirty="0"/>
          </a:p>
          <a:p>
            <a:r>
              <a:rPr kumimoji="1" lang="ja-JP" altLang="en-US" dirty="0"/>
              <a:t>もし古いバージョンを使いたい場合には，</a:t>
            </a:r>
            <a:r>
              <a:rPr kumimoji="1" lang="en-US" altLang="ja-JP" dirty="0" err="1"/>
              <a:t>extenstion</a:t>
            </a:r>
            <a:r>
              <a:rPr kumimoji="1" lang="ja-JP" altLang="en-US" dirty="0"/>
              <a:t>タブにある</a:t>
            </a:r>
            <a:r>
              <a:rPr kumimoji="1" lang="en-US" altLang="ja-JP" dirty="0"/>
              <a:t>EV3 extension</a:t>
            </a:r>
            <a:r>
              <a:rPr kumimoji="1" lang="ja-JP" altLang="en-US" dirty="0"/>
              <a:t>を探して，歯車のアイコンをクリックして，インストールしたいバージョンをクリックしてください．</a:t>
            </a:r>
            <a:endParaRPr kumimoji="1" lang="en-US" altLang="ja-JP" dirty="0"/>
          </a:p>
        </p:txBody>
      </p:sp>
      <p:sp>
        <p:nvSpPr>
          <p:cNvPr id="3" name="スライド番号プレースホルダー 2">
            <a:extLst>
              <a:ext uri="{FF2B5EF4-FFF2-40B4-BE49-F238E27FC236}">
                <a16:creationId xmlns:a16="http://schemas.microsoft.com/office/drawing/2014/main" id="{CC75C47D-9B78-44A0-AE67-4735E04D0CE3}"/>
              </a:ext>
            </a:extLst>
          </p:cNvPr>
          <p:cNvSpPr>
            <a:spLocks noGrp="1"/>
          </p:cNvSpPr>
          <p:nvPr>
            <p:ph type="sldNum" sz="quarter" idx="12"/>
          </p:nvPr>
        </p:nvSpPr>
        <p:spPr/>
        <p:txBody>
          <a:bodyPr/>
          <a:lstStyle/>
          <a:p>
            <a:fld id="{13AB05CA-B2B8-0B46-A3D3-7CDE1DE4FAD6}" type="slidenum">
              <a:rPr lang="ja-JP" altLang="en-US" smtClean="0"/>
              <a:pPr/>
              <a:t>16</a:t>
            </a:fld>
            <a:endParaRPr lang="ja-JP" altLang="en-US" dirty="0"/>
          </a:p>
        </p:txBody>
      </p:sp>
      <p:sp>
        <p:nvSpPr>
          <p:cNvPr id="4" name="タイトル 3">
            <a:extLst>
              <a:ext uri="{FF2B5EF4-FFF2-40B4-BE49-F238E27FC236}">
                <a16:creationId xmlns:a16="http://schemas.microsoft.com/office/drawing/2014/main" id="{DA685DE6-14AD-4486-86E6-5E5C3477A374}"/>
              </a:ext>
            </a:extLst>
          </p:cNvPr>
          <p:cNvSpPr>
            <a:spLocks noGrp="1"/>
          </p:cNvSpPr>
          <p:nvPr>
            <p:ph type="title"/>
          </p:nvPr>
        </p:nvSpPr>
        <p:spPr>
          <a:xfrm>
            <a:off x="335360" y="87036"/>
            <a:ext cx="11617291" cy="1013853"/>
          </a:xfrm>
        </p:spPr>
        <p:txBody>
          <a:bodyPr>
            <a:normAutofit fontScale="90000"/>
          </a:bodyPr>
          <a:lstStyle/>
          <a:p>
            <a:r>
              <a:rPr kumimoji="1" lang="ja-JP" altLang="en-US" dirty="0"/>
              <a:t>旧バージョンの</a:t>
            </a:r>
            <a:r>
              <a:rPr kumimoji="1" lang="en-US" altLang="ja-JP" dirty="0"/>
              <a:t>Visual Studio Code</a:t>
            </a:r>
            <a:r>
              <a:rPr lang="ja-JP" altLang="en-US" dirty="0"/>
              <a:t> </a:t>
            </a:r>
            <a:r>
              <a:rPr kumimoji="1" lang="en-US" altLang="ja-JP" dirty="0"/>
              <a:t>Extension</a:t>
            </a:r>
            <a:r>
              <a:rPr kumimoji="1" lang="ja-JP" altLang="en-US" dirty="0"/>
              <a:t>の</a:t>
            </a:r>
            <a:br>
              <a:rPr kumimoji="1" lang="en-US" altLang="ja-JP" dirty="0"/>
            </a:br>
            <a:r>
              <a:rPr kumimoji="1" lang="ja-JP" altLang="en-US" dirty="0"/>
              <a:t>インストール</a:t>
            </a:r>
          </a:p>
        </p:txBody>
      </p:sp>
    </p:spTree>
    <p:extLst>
      <p:ext uri="{BB962C8B-B14F-4D97-AF65-F5344CB8AC3E}">
        <p14:creationId xmlns:p14="http://schemas.microsoft.com/office/powerpoint/2010/main" val="16894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78DEA3F-51C7-4007-BD7E-DBCE9F7AF1A2}"/>
              </a:ext>
            </a:extLst>
          </p:cNvPr>
          <p:cNvSpPr>
            <a:spLocks noGrp="1"/>
          </p:cNvSpPr>
          <p:nvPr>
            <p:ph type="title"/>
          </p:nvPr>
        </p:nvSpPr>
        <p:spPr/>
        <p:txBody>
          <a:bodyPr/>
          <a:lstStyle/>
          <a:p>
            <a:r>
              <a:rPr lang="en-US" altLang="ja-JP" cap="none" dirty="0" err="1"/>
              <a:t>EV3</a:t>
            </a:r>
            <a:r>
              <a:rPr lang="en-US" altLang="ja-JP" cap="none" dirty="0"/>
              <a:t> Classroom</a:t>
            </a:r>
            <a:r>
              <a:rPr lang="ja-JP" altLang="en-US" cap="none" dirty="0"/>
              <a:t>のインストール</a:t>
            </a:r>
          </a:p>
        </p:txBody>
      </p:sp>
      <p:sp>
        <p:nvSpPr>
          <p:cNvPr id="6" name="テキスト プレースホルダー 5">
            <a:extLst>
              <a:ext uri="{FF2B5EF4-FFF2-40B4-BE49-F238E27FC236}">
                <a16:creationId xmlns:a16="http://schemas.microsoft.com/office/drawing/2014/main" id="{C0D05B36-3F6D-4CD4-A130-A170905B5255}"/>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F3958B0B-A250-4FD0-8F0C-082531CBDA65}"/>
              </a:ext>
            </a:extLst>
          </p:cNvPr>
          <p:cNvSpPr>
            <a:spLocks noGrp="1"/>
          </p:cNvSpPr>
          <p:nvPr>
            <p:ph type="sldNum" sz="quarter" idx="12"/>
          </p:nvPr>
        </p:nvSpPr>
        <p:spPr/>
        <p:txBody>
          <a:bodyPr/>
          <a:lstStyle/>
          <a:p>
            <a:fld id="{13AB05CA-B2B8-0B46-A3D3-7CDE1DE4FAD6}" type="slidenum">
              <a:rPr lang="ja-JP" altLang="en-US" smtClean="0"/>
              <a:pPr/>
              <a:t>17</a:t>
            </a:fld>
            <a:endParaRPr lang="ja-JP" altLang="en-US" dirty="0"/>
          </a:p>
        </p:txBody>
      </p:sp>
    </p:spTree>
    <p:extLst>
      <p:ext uri="{BB962C8B-B14F-4D97-AF65-F5344CB8AC3E}">
        <p14:creationId xmlns:p14="http://schemas.microsoft.com/office/powerpoint/2010/main" val="2981385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C9F1931-2145-4BD3-AB39-762259B34089}"/>
              </a:ext>
            </a:extLst>
          </p:cNvPr>
          <p:cNvSpPr>
            <a:spLocks noGrp="1"/>
          </p:cNvSpPr>
          <p:nvPr>
            <p:ph idx="1"/>
          </p:nvPr>
        </p:nvSpPr>
        <p:spPr/>
        <p:txBody>
          <a:bodyPr>
            <a:normAutofit/>
          </a:bodyPr>
          <a:lstStyle/>
          <a:p>
            <a:r>
              <a:rPr lang="ja-JP" altLang="en-US" sz="2400" dirty="0"/>
              <a:t>マインドストーム</a:t>
            </a:r>
            <a:r>
              <a:rPr lang="en-US" altLang="ja-JP" sz="2400" dirty="0"/>
              <a:t>EV3</a:t>
            </a:r>
            <a:r>
              <a:rPr lang="ja-JP" altLang="en-US" sz="2400" dirty="0"/>
              <a:t>｜ソフトウェアダウンロード </a:t>
            </a:r>
            <a:r>
              <a:rPr lang="en-US" altLang="ja-JP" sz="2400" dirty="0"/>
              <a:t>| LEGO® Education </a:t>
            </a:r>
            <a:r>
              <a:rPr lang="en-US" altLang="ja-JP" sz="2400" dirty="0">
                <a:hlinkClick r:id="rId2"/>
              </a:rPr>
              <a:t>https://education.lego.com/ja-jp/downloads/mindstorms-ev3/software</a:t>
            </a:r>
            <a:endParaRPr lang="en-US" altLang="ja-JP" sz="2400" dirty="0"/>
          </a:p>
          <a:p>
            <a:r>
              <a:rPr lang="ja-JP" altLang="en-US" sz="2400" dirty="0"/>
              <a:t>アプリではなく，</a:t>
            </a:r>
            <a:r>
              <a:rPr lang="ja-JP" altLang="en-US" sz="2400" b="1" dirty="0">
                <a:solidFill>
                  <a:srgbClr val="FF0000"/>
                </a:solidFill>
              </a:rPr>
              <a:t>ダウンロードインストーラー</a:t>
            </a:r>
            <a:r>
              <a:rPr lang="ja-JP" altLang="en-US" sz="2400" dirty="0"/>
              <a:t>をクリック</a:t>
            </a:r>
            <a:endParaRPr lang="en-US" altLang="ja-JP" sz="2400" dirty="0"/>
          </a:p>
        </p:txBody>
      </p:sp>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18</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err="1"/>
              <a:t>EV3</a:t>
            </a:r>
            <a:r>
              <a:rPr lang="en-US" altLang="ja-JP" dirty="0"/>
              <a:t> Classroom</a:t>
            </a:r>
            <a:r>
              <a:rPr lang="ja-JP" altLang="en-US" dirty="0"/>
              <a:t>のインストール</a:t>
            </a:r>
          </a:p>
        </p:txBody>
      </p:sp>
      <p:pic>
        <p:nvPicPr>
          <p:cNvPr id="2" name="図 1">
            <a:extLst>
              <a:ext uri="{FF2B5EF4-FFF2-40B4-BE49-F238E27FC236}">
                <a16:creationId xmlns:a16="http://schemas.microsoft.com/office/drawing/2014/main" id="{87C12F7B-417F-4D30-9535-FDB3DAC8D432}"/>
              </a:ext>
            </a:extLst>
          </p:cNvPr>
          <p:cNvPicPr>
            <a:picLocks noChangeAspect="1"/>
          </p:cNvPicPr>
          <p:nvPr/>
        </p:nvPicPr>
        <p:blipFill rotWithShape="1">
          <a:blip r:embed="rId3"/>
          <a:srcRect b="2430"/>
          <a:stretch/>
        </p:blipFill>
        <p:spPr>
          <a:xfrm>
            <a:off x="2469931" y="2669365"/>
            <a:ext cx="7805365" cy="4188636"/>
          </a:xfrm>
          <a:prstGeom prst="rect">
            <a:avLst/>
          </a:prstGeom>
        </p:spPr>
      </p:pic>
      <p:sp>
        <p:nvSpPr>
          <p:cNvPr id="3" name="楕円 2">
            <a:extLst>
              <a:ext uri="{FF2B5EF4-FFF2-40B4-BE49-F238E27FC236}">
                <a16:creationId xmlns:a16="http://schemas.microsoft.com/office/drawing/2014/main" id="{0E6A5A8B-9236-4832-910F-16507D7CBFBD}"/>
              </a:ext>
            </a:extLst>
          </p:cNvPr>
          <p:cNvSpPr/>
          <p:nvPr/>
        </p:nvSpPr>
        <p:spPr>
          <a:xfrm>
            <a:off x="5082540" y="4416895"/>
            <a:ext cx="2255520" cy="58674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975DC2B7-3CCA-48A2-951F-FC12DF30C939}"/>
              </a:ext>
            </a:extLst>
          </p:cNvPr>
          <p:cNvSpPr/>
          <p:nvPr/>
        </p:nvSpPr>
        <p:spPr>
          <a:xfrm>
            <a:off x="5506596" y="5876841"/>
            <a:ext cx="1465704" cy="30664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84621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C9F1931-2145-4BD3-AB39-762259B34089}"/>
              </a:ext>
            </a:extLst>
          </p:cNvPr>
          <p:cNvSpPr>
            <a:spLocks noGrp="1"/>
          </p:cNvSpPr>
          <p:nvPr>
            <p:ph idx="1"/>
          </p:nvPr>
        </p:nvSpPr>
        <p:spPr/>
        <p:txBody>
          <a:bodyPr>
            <a:normAutofit/>
          </a:bodyPr>
          <a:lstStyle/>
          <a:p>
            <a:r>
              <a:rPr lang="en-US" altLang="ja-JP" sz="2400" dirty="0"/>
              <a:t>EV3_Classroom_Windows_1.2.2_Global.msi </a:t>
            </a:r>
            <a:r>
              <a:rPr lang="ja-JP" altLang="en-US" sz="2400" dirty="0"/>
              <a:t>をダブルクリックすると，インストールが始まります．</a:t>
            </a:r>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endParaRPr lang="en-US" altLang="ja-JP" sz="2400" dirty="0"/>
          </a:p>
          <a:p>
            <a:r>
              <a:rPr lang="ja-JP" altLang="en-US" sz="2400" dirty="0"/>
              <a:t>インストールが完了すると，</a:t>
            </a:r>
            <a:r>
              <a:rPr lang="en-US" altLang="ja-JP" sz="2400" dirty="0" err="1"/>
              <a:t>EV3</a:t>
            </a:r>
            <a:r>
              <a:rPr lang="en-US" altLang="ja-JP" sz="2400" dirty="0"/>
              <a:t> Classroom</a:t>
            </a:r>
            <a:r>
              <a:rPr lang="ja-JP" altLang="en-US" sz="2400" dirty="0"/>
              <a:t>が自動的に起動します．</a:t>
            </a:r>
            <a:endParaRPr lang="en-US" altLang="ja-JP" sz="2400" dirty="0"/>
          </a:p>
          <a:p>
            <a:endParaRPr lang="en-US" altLang="ja-JP" sz="2400" dirty="0"/>
          </a:p>
        </p:txBody>
      </p:sp>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19</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ja-JP" altLang="en-US" dirty="0"/>
              <a:t>インストーラーの実行</a:t>
            </a:r>
          </a:p>
        </p:txBody>
      </p:sp>
      <p:pic>
        <p:nvPicPr>
          <p:cNvPr id="3" name="図 2" descr="グラフィカル ユーザー インターフェイス, テキスト, アプリケーション&#10;&#10;自動的に生成された説明">
            <a:extLst>
              <a:ext uri="{FF2B5EF4-FFF2-40B4-BE49-F238E27FC236}">
                <a16:creationId xmlns:a16="http://schemas.microsoft.com/office/drawing/2014/main" id="{57659095-C480-4EE4-9611-2D78D7FA35DB}"/>
              </a:ext>
            </a:extLst>
          </p:cNvPr>
          <p:cNvPicPr>
            <a:picLocks noChangeAspect="1"/>
          </p:cNvPicPr>
          <p:nvPr/>
        </p:nvPicPr>
        <p:blipFill>
          <a:blip r:embed="rId2"/>
          <a:stretch>
            <a:fillRect/>
          </a:stretch>
        </p:blipFill>
        <p:spPr>
          <a:xfrm>
            <a:off x="953356" y="2490951"/>
            <a:ext cx="3259464" cy="2540945"/>
          </a:xfrm>
          <a:prstGeom prst="rect">
            <a:avLst/>
          </a:prstGeom>
        </p:spPr>
      </p:pic>
      <p:pic>
        <p:nvPicPr>
          <p:cNvPr id="8" name="図 7" descr="グラフィカル ユーザー インターフェイス, テキスト, アプリケーション&#10;&#10;自動的に生成された説明">
            <a:extLst>
              <a:ext uri="{FF2B5EF4-FFF2-40B4-BE49-F238E27FC236}">
                <a16:creationId xmlns:a16="http://schemas.microsoft.com/office/drawing/2014/main" id="{E1C8649E-A4FF-4E0F-A3BD-3E51D35ECE00}"/>
              </a:ext>
            </a:extLst>
          </p:cNvPr>
          <p:cNvPicPr>
            <a:picLocks noChangeAspect="1"/>
          </p:cNvPicPr>
          <p:nvPr/>
        </p:nvPicPr>
        <p:blipFill>
          <a:blip r:embed="rId3"/>
          <a:stretch>
            <a:fillRect/>
          </a:stretch>
        </p:blipFill>
        <p:spPr>
          <a:xfrm>
            <a:off x="4581408" y="2490950"/>
            <a:ext cx="3259464" cy="2540945"/>
          </a:xfrm>
          <a:prstGeom prst="rect">
            <a:avLst/>
          </a:prstGeom>
        </p:spPr>
      </p:pic>
      <p:pic>
        <p:nvPicPr>
          <p:cNvPr id="10" name="図 9" descr="グラフィカル ユーザー インターフェイス, テキスト, アプリケーション&#10;&#10;自動的に生成された説明">
            <a:extLst>
              <a:ext uri="{FF2B5EF4-FFF2-40B4-BE49-F238E27FC236}">
                <a16:creationId xmlns:a16="http://schemas.microsoft.com/office/drawing/2014/main" id="{C01C5744-8DA7-4E33-A8AF-DC8C6F8230AC}"/>
              </a:ext>
            </a:extLst>
          </p:cNvPr>
          <p:cNvPicPr>
            <a:picLocks noChangeAspect="1"/>
          </p:cNvPicPr>
          <p:nvPr/>
        </p:nvPicPr>
        <p:blipFill>
          <a:blip r:embed="rId4"/>
          <a:stretch>
            <a:fillRect/>
          </a:stretch>
        </p:blipFill>
        <p:spPr>
          <a:xfrm>
            <a:off x="8209460" y="2490951"/>
            <a:ext cx="3259464" cy="2540945"/>
          </a:xfrm>
          <a:prstGeom prst="rect">
            <a:avLst/>
          </a:prstGeom>
        </p:spPr>
      </p:pic>
      <p:sp>
        <p:nvSpPr>
          <p:cNvPr id="11" name="楕円 10">
            <a:extLst>
              <a:ext uri="{FF2B5EF4-FFF2-40B4-BE49-F238E27FC236}">
                <a16:creationId xmlns:a16="http://schemas.microsoft.com/office/drawing/2014/main" id="{48518CEE-43BD-496F-93E1-59CF70F4AC61}"/>
              </a:ext>
            </a:extLst>
          </p:cNvPr>
          <p:cNvSpPr/>
          <p:nvPr/>
        </p:nvSpPr>
        <p:spPr>
          <a:xfrm>
            <a:off x="2887980" y="4546435"/>
            <a:ext cx="746760" cy="58674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3F272C6C-09CA-49ED-8554-D68F03BFF3D9}"/>
              </a:ext>
            </a:extLst>
          </p:cNvPr>
          <p:cNvSpPr/>
          <p:nvPr/>
        </p:nvSpPr>
        <p:spPr>
          <a:xfrm>
            <a:off x="10142220" y="4546435"/>
            <a:ext cx="746760" cy="58674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矢印: 右 1">
            <a:extLst>
              <a:ext uri="{FF2B5EF4-FFF2-40B4-BE49-F238E27FC236}">
                <a16:creationId xmlns:a16="http://schemas.microsoft.com/office/drawing/2014/main" id="{ED0FFF45-394E-4B03-897A-D92095A7395F}"/>
              </a:ext>
            </a:extLst>
          </p:cNvPr>
          <p:cNvSpPr/>
          <p:nvPr/>
        </p:nvSpPr>
        <p:spPr>
          <a:xfrm>
            <a:off x="4265482" y="3596899"/>
            <a:ext cx="263263" cy="329045"/>
          </a:xfrm>
          <a:prstGeom prst="rightArrow">
            <a:avLst>
              <a:gd name="adj1" fmla="val 50000"/>
              <a:gd name="adj2" fmla="val 653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13" name="矢印: 右 12">
            <a:extLst>
              <a:ext uri="{FF2B5EF4-FFF2-40B4-BE49-F238E27FC236}">
                <a16:creationId xmlns:a16="http://schemas.microsoft.com/office/drawing/2014/main" id="{8561C88A-0B92-402F-A831-3336FAAD11F5}"/>
              </a:ext>
            </a:extLst>
          </p:cNvPr>
          <p:cNvSpPr/>
          <p:nvPr/>
        </p:nvSpPr>
        <p:spPr>
          <a:xfrm>
            <a:off x="7893534" y="3596899"/>
            <a:ext cx="263263" cy="329045"/>
          </a:xfrm>
          <a:prstGeom prst="rightArrow">
            <a:avLst>
              <a:gd name="adj1" fmla="val 50000"/>
              <a:gd name="adj2" fmla="val 653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2534326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53ED1D2-9F98-4815-BE25-12284F6C1CA1}"/>
              </a:ext>
            </a:extLst>
          </p:cNvPr>
          <p:cNvSpPr>
            <a:spLocks noGrp="1"/>
          </p:cNvSpPr>
          <p:nvPr>
            <p:ph type="title"/>
          </p:nvPr>
        </p:nvSpPr>
        <p:spPr/>
        <p:txBody>
          <a:bodyPr/>
          <a:lstStyle/>
          <a:p>
            <a:r>
              <a:rPr lang="en-US" altLang="ja-JP" cap="none" dirty="0"/>
              <a:t>2.2</a:t>
            </a:r>
            <a:r>
              <a:rPr lang="ja-JP" altLang="en-US" cap="none" dirty="0"/>
              <a:t>　</a:t>
            </a:r>
            <a:r>
              <a:rPr lang="en-US" altLang="ja-JP" cap="none" dirty="0"/>
              <a:t>MicroPython2</a:t>
            </a:r>
            <a:r>
              <a:rPr lang="ja-JP" altLang="en-US" cap="none" dirty="0"/>
              <a:t>のインストール</a:t>
            </a:r>
          </a:p>
        </p:txBody>
      </p:sp>
      <p:sp>
        <p:nvSpPr>
          <p:cNvPr id="6" name="テキスト プレースホルダー 5">
            <a:extLst>
              <a:ext uri="{FF2B5EF4-FFF2-40B4-BE49-F238E27FC236}">
                <a16:creationId xmlns:a16="http://schemas.microsoft.com/office/drawing/2014/main" id="{6F685E8C-A5A2-4DEC-9BB2-5380DED727E5}"/>
              </a:ext>
            </a:extLst>
          </p:cNvPr>
          <p:cNvSpPr>
            <a:spLocks noGrp="1"/>
          </p:cNvSpPr>
          <p:nvPr>
            <p:ph type="body"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91470EA9-10D8-4928-8B17-8B56DBF3B166}"/>
              </a:ext>
            </a:extLst>
          </p:cNvPr>
          <p:cNvSpPr>
            <a:spLocks noGrp="1"/>
          </p:cNvSpPr>
          <p:nvPr>
            <p:ph type="sldNum" sz="quarter" idx="12"/>
          </p:nvPr>
        </p:nvSpPr>
        <p:spPr/>
        <p:txBody>
          <a:bodyPr/>
          <a:lstStyle/>
          <a:p>
            <a:fld id="{13AB05CA-B2B8-0B46-A3D3-7CDE1DE4FAD6}" type="slidenum">
              <a:rPr lang="ja-JP" altLang="en-US" smtClean="0"/>
              <a:pPr/>
              <a:t>2</a:t>
            </a:fld>
            <a:endParaRPr lang="ja-JP" altLang="en-US" dirty="0"/>
          </a:p>
        </p:txBody>
      </p:sp>
    </p:spTree>
    <p:extLst>
      <p:ext uri="{BB962C8B-B14F-4D97-AF65-F5344CB8AC3E}">
        <p14:creationId xmlns:p14="http://schemas.microsoft.com/office/powerpoint/2010/main" val="100417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978DEA3F-51C7-4007-BD7E-DBCE9F7AF1A2}"/>
              </a:ext>
            </a:extLst>
          </p:cNvPr>
          <p:cNvSpPr>
            <a:spLocks noGrp="1"/>
          </p:cNvSpPr>
          <p:nvPr>
            <p:ph type="title"/>
          </p:nvPr>
        </p:nvSpPr>
        <p:spPr/>
        <p:txBody>
          <a:bodyPr/>
          <a:lstStyle/>
          <a:p>
            <a:r>
              <a:rPr lang="en-US" altLang="ja-JP" cap="none" dirty="0" err="1"/>
              <a:t>EV3</a:t>
            </a:r>
            <a:r>
              <a:rPr lang="en-US" altLang="ja-JP" cap="none" dirty="0"/>
              <a:t> Classroom</a:t>
            </a:r>
            <a:r>
              <a:rPr lang="ja-JP" altLang="en-US" cap="none" dirty="0"/>
              <a:t>の使い方</a:t>
            </a:r>
          </a:p>
        </p:txBody>
      </p:sp>
      <p:sp>
        <p:nvSpPr>
          <p:cNvPr id="6" name="テキスト プレースホルダー 5">
            <a:extLst>
              <a:ext uri="{FF2B5EF4-FFF2-40B4-BE49-F238E27FC236}">
                <a16:creationId xmlns:a16="http://schemas.microsoft.com/office/drawing/2014/main" id="{C0D05B36-3F6D-4CD4-A130-A170905B5255}"/>
              </a:ext>
            </a:extLst>
          </p:cNvPr>
          <p:cNvSpPr>
            <a:spLocks noGrp="1"/>
          </p:cNvSpPr>
          <p:nvPr>
            <p:ph type="body"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F3958B0B-A250-4FD0-8F0C-082531CBDA65}"/>
              </a:ext>
            </a:extLst>
          </p:cNvPr>
          <p:cNvSpPr>
            <a:spLocks noGrp="1"/>
          </p:cNvSpPr>
          <p:nvPr>
            <p:ph type="sldNum" sz="quarter" idx="12"/>
          </p:nvPr>
        </p:nvSpPr>
        <p:spPr/>
        <p:txBody>
          <a:bodyPr/>
          <a:lstStyle/>
          <a:p>
            <a:fld id="{13AB05CA-B2B8-0B46-A3D3-7CDE1DE4FAD6}" type="slidenum">
              <a:rPr lang="ja-JP" altLang="en-US" smtClean="0"/>
              <a:pPr/>
              <a:t>20</a:t>
            </a:fld>
            <a:endParaRPr lang="ja-JP" altLang="en-US" dirty="0"/>
          </a:p>
        </p:txBody>
      </p:sp>
    </p:spTree>
    <p:extLst>
      <p:ext uri="{BB962C8B-B14F-4D97-AF65-F5344CB8AC3E}">
        <p14:creationId xmlns:p14="http://schemas.microsoft.com/office/powerpoint/2010/main" val="4287665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C9F1931-2145-4BD3-AB39-762259B34089}"/>
              </a:ext>
            </a:extLst>
          </p:cNvPr>
          <p:cNvSpPr>
            <a:spLocks noGrp="1"/>
          </p:cNvSpPr>
          <p:nvPr>
            <p:ph idx="1"/>
          </p:nvPr>
        </p:nvSpPr>
        <p:spPr/>
        <p:txBody>
          <a:bodyPr>
            <a:normAutofit/>
          </a:bodyPr>
          <a:lstStyle/>
          <a:p>
            <a:r>
              <a:rPr lang="ja-JP" altLang="en-US" sz="2800" dirty="0"/>
              <a:t>インストールが完了すると，自動的に起動します．</a:t>
            </a:r>
            <a:endParaRPr lang="en-US" altLang="ja-JP" sz="2800" dirty="0"/>
          </a:p>
          <a:p>
            <a:r>
              <a:rPr lang="ja-JP" altLang="en-US" sz="2800" dirty="0"/>
              <a:t>起動しない場合は，デスクトップのアイコン　　をダブルクリック</a:t>
            </a:r>
          </a:p>
        </p:txBody>
      </p:sp>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21</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 Classroom</a:t>
            </a:r>
            <a:r>
              <a:rPr lang="ja-JP" altLang="en-US" dirty="0"/>
              <a:t>を起動</a:t>
            </a:r>
          </a:p>
        </p:txBody>
      </p:sp>
      <p:pic>
        <p:nvPicPr>
          <p:cNvPr id="7" name="図 6" descr="テキスト が含まれている画像&#10;&#10;自動的に生成された説明">
            <a:extLst>
              <a:ext uri="{FF2B5EF4-FFF2-40B4-BE49-F238E27FC236}">
                <a16:creationId xmlns:a16="http://schemas.microsoft.com/office/drawing/2014/main" id="{7EF215F8-A98A-4F4F-88A6-46037B82942E}"/>
              </a:ext>
            </a:extLst>
          </p:cNvPr>
          <p:cNvPicPr>
            <a:picLocks noChangeAspect="1"/>
          </p:cNvPicPr>
          <p:nvPr/>
        </p:nvPicPr>
        <p:blipFill>
          <a:blip r:embed="rId2"/>
          <a:stretch>
            <a:fillRect/>
          </a:stretch>
        </p:blipFill>
        <p:spPr>
          <a:xfrm>
            <a:off x="3309052" y="2443577"/>
            <a:ext cx="5573895" cy="4207242"/>
          </a:xfrm>
          <a:prstGeom prst="rect">
            <a:avLst/>
          </a:prstGeom>
        </p:spPr>
      </p:pic>
      <p:pic>
        <p:nvPicPr>
          <p:cNvPr id="8" name="図 7">
            <a:extLst>
              <a:ext uri="{FF2B5EF4-FFF2-40B4-BE49-F238E27FC236}">
                <a16:creationId xmlns:a16="http://schemas.microsoft.com/office/drawing/2014/main" id="{0434F8D4-CC45-4042-847B-68AA6FC9CB44}"/>
              </a:ext>
            </a:extLst>
          </p:cNvPr>
          <p:cNvPicPr>
            <a:picLocks noChangeAspect="1"/>
          </p:cNvPicPr>
          <p:nvPr/>
        </p:nvPicPr>
        <p:blipFill>
          <a:blip r:embed="rId3"/>
          <a:stretch>
            <a:fillRect/>
          </a:stretch>
        </p:blipFill>
        <p:spPr>
          <a:xfrm>
            <a:off x="7996356" y="1589000"/>
            <a:ext cx="524282" cy="61215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22043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7A15D49-FF89-4BD5-AB49-3E8FADF34870}"/>
              </a:ext>
            </a:extLst>
          </p:cNvPr>
          <p:cNvSpPr>
            <a:spLocks noGrp="1"/>
          </p:cNvSpPr>
          <p:nvPr>
            <p:ph type="sldNum" sz="quarter" idx="12"/>
          </p:nvPr>
        </p:nvSpPr>
        <p:spPr/>
        <p:txBody>
          <a:bodyPr/>
          <a:lstStyle/>
          <a:p>
            <a:fld id="{13AB05CA-B2B8-0B46-A3D3-7CDE1DE4FAD6}" type="slidenum">
              <a:rPr lang="ja-JP" altLang="en-US" smtClean="0"/>
              <a:pPr/>
              <a:t>22</a:t>
            </a:fld>
            <a:endParaRPr lang="ja-JP" altLang="en-US" dirty="0"/>
          </a:p>
        </p:txBody>
      </p:sp>
      <p:sp>
        <p:nvSpPr>
          <p:cNvPr id="4" name="タイトル 3">
            <a:extLst>
              <a:ext uri="{FF2B5EF4-FFF2-40B4-BE49-F238E27FC236}">
                <a16:creationId xmlns:a16="http://schemas.microsoft.com/office/drawing/2014/main" id="{DC331025-4579-4CA2-B5A3-EBB7B7891ACA}"/>
              </a:ext>
            </a:extLst>
          </p:cNvPr>
          <p:cNvSpPr>
            <a:spLocks noGrp="1"/>
          </p:cNvSpPr>
          <p:nvPr>
            <p:ph type="title"/>
          </p:nvPr>
        </p:nvSpPr>
        <p:spPr/>
        <p:txBody>
          <a:bodyPr/>
          <a:lstStyle/>
          <a:p>
            <a:r>
              <a:rPr lang="en-US" altLang="ja-JP" dirty="0"/>
              <a:t>EV3 Classroom</a:t>
            </a:r>
            <a:r>
              <a:rPr lang="ja-JP" altLang="en-US" dirty="0"/>
              <a:t>を起動</a:t>
            </a:r>
            <a:endParaRPr kumimoji="1" lang="ja-JP" altLang="en-US" dirty="0"/>
          </a:p>
        </p:txBody>
      </p:sp>
      <p:pic>
        <p:nvPicPr>
          <p:cNvPr id="8" name="図 7" descr="ダイアグラム&#10;&#10;自動的に生成された説明">
            <a:extLst>
              <a:ext uri="{FF2B5EF4-FFF2-40B4-BE49-F238E27FC236}">
                <a16:creationId xmlns:a16="http://schemas.microsoft.com/office/drawing/2014/main" id="{A19D0FF3-76E7-46A1-A074-27C4647E042E}"/>
              </a:ext>
            </a:extLst>
          </p:cNvPr>
          <p:cNvPicPr>
            <a:picLocks noChangeAspect="1"/>
          </p:cNvPicPr>
          <p:nvPr/>
        </p:nvPicPr>
        <p:blipFill>
          <a:blip r:embed="rId2"/>
          <a:stretch>
            <a:fillRect/>
          </a:stretch>
        </p:blipFill>
        <p:spPr>
          <a:xfrm>
            <a:off x="9033096" y="1843315"/>
            <a:ext cx="2554571" cy="1928220"/>
          </a:xfrm>
          <a:prstGeom prst="rect">
            <a:avLst/>
          </a:prstGeom>
        </p:spPr>
      </p:pic>
      <p:pic>
        <p:nvPicPr>
          <p:cNvPr id="10" name="図 9" descr="タイムライン が含まれている画像&#10;&#10;自動的に生成された説明">
            <a:extLst>
              <a:ext uri="{FF2B5EF4-FFF2-40B4-BE49-F238E27FC236}">
                <a16:creationId xmlns:a16="http://schemas.microsoft.com/office/drawing/2014/main" id="{EA6B76EA-C544-4E41-9137-7BED6BA45410}"/>
              </a:ext>
            </a:extLst>
          </p:cNvPr>
          <p:cNvPicPr>
            <a:picLocks noChangeAspect="1"/>
          </p:cNvPicPr>
          <p:nvPr/>
        </p:nvPicPr>
        <p:blipFill>
          <a:blip r:embed="rId3"/>
          <a:stretch>
            <a:fillRect/>
          </a:stretch>
        </p:blipFill>
        <p:spPr>
          <a:xfrm>
            <a:off x="669188" y="4446388"/>
            <a:ext cx="2554571" cy="1928220"/>
          </a:xfrm>
          <a:prstGeom prst="rect">
            <a:avLst/>
          </a:prstGeom>
        </p:spPr>
      </p:pic>
      <p:pic>
        <p:nvPicPr>
          <p:cNvPr id="12" name="図 11" descr="グラフィカル ユーザー インターフェイス, アプリケーション&#10;&#10;自動的に生成された説明">
            <a:extLst>
              <a:ext uri="{FF2B5EF4-FFF2-40B4-BE49-F238E27FC236}">
                <a16:creationId xmlns:a16="http://schemas.microsoft.com/office/drawing/2014/main" id="{4538BD8D-855A-47CD-960E-07DE6B9A1EE3}"/>
              </a:ext>
            </a:extLst>
          </p:cNvPr>
          <p:cNvPicPr>
            <a:picLocks noChangeAspect="1"/>
          </p:cNvPicPr>
          <p:nvPr/>
        </p:nvPicPr>
        <p:blipFill>
          <a:blip r:embed="rId4"/>
          <a:stretch>
            <a:fillRect/>
          </a:stretch>
        </p:blipFill>
        <p:spPr>
          <a:xfrm>
            <a:off x="3454563" y="4446388"/>
            <a:ext cx="2554571" cy="1928220"/>
          </a:xfrm>
          <a:prstGeom prst="rect">
            <a:avLst/>
          </a:prstGeom>
        </p:spPr>
      </p:pic>
      <p:pic>
        <p:nvPicPr>
          <p:cNvPr id="16" name="図 15" descr="テキスト が含まれている画像&#10;&#10;自動的に生成された説明">
            <a:extLst>
              <a:ext uri="{FF2B5EF4-FFF2-40B4-BE49-F238E27FC236}">
                <a16:creationId xmlns:a16="http://schemas.microsoft.com/office/drawing/2014/main" id="{A216EFE7-BE1F-4C16-96D0-6362BA61B8CA}"/>
              </a:ext>
            </a:extLst>
          </p:cNvPr>
          <p:cNvPicPr>
            <a:picLocks noChangeAspect="1"/>
          </p:cNvPicPr>
          <p:nvPr/>
        </p:nvPicPr>
        <p:blipFill>
          <a:blip r:embed="rId5"/>
          <a:stretch>
            <a:fillRect/>
          </a:stretch>
        </p:blipFill>
        <p:spPr>
          <a:xfrm>
            <a:off x="669188" y="1843315"/>
            <a:ext cx="2554571" cy="1928220"/>
          </a:xfrm>
          <a:prstGeom prst="rect">
            <a:avLst/>
          </a:prstGeom>
        </p:spPr>
      </p:pic>
      <p:pic>
        <p:nvPicPr>
          <p:cNvPr id="18" name="図 17" descr="グラフィカル ユーザー インターフェイス が含まれている画像&#10;&#10;自動的に生成された説明">
            <a:extLst>
              <a:ext uri="{FF2B5EF4-FFF2-40B4-BE49-F238E27FC236}">
                <a16:creationId xmlns:a16="http://schemas.microsoft.com/office/drawing/2014/main" id="{6E68E54A-2B4D-41A3-9F0A-5B541FD75265}"/>
              </a:ext>
            </a:extLst>
          </p:cNvPr>
          <p:cNvPicPr>
            <a:picLocks noChangeAspect="1"/>
          </p:cNvPicPr>
          <p:nvPr/>
        </p:nvPicPr>
        <p:blipFill>
          <a:blip r:embed="rId6"/>
          <a:stretch>
            <a:fillRect/>
          </a:stretch>
        </p:blipFill>
        <p:spPr>
          <a:xfrm>
            <a:off x="3454564" y="1843315"/>
            <a:ext cx="2554571" cy="1928220"/>
          </a:xfrm>
          <a:prstGeom prst="rect">
            <a:avLst/>
          </a:prstGeom>
        </p:spPr>
      </p:pic>
      <p:pic>
        <p:nvPicPr>
          <p:cNvPr id="22" name="図 21" descr="グラフィカル ユーザー インターフェイス, アプリケーション, Word&#10;&#10;自動的に生成された説明">
            <a:extLst>
              <a:ext uri="{FF2B5EF4-FFF2-40B4-BE49-F238E27FC236}">
                <a16:creationId xmlns:a16="http://schemas.microsoft.com/office/drawing/2014/main" id="{97F6D9BC-80F1-459A-842D-1E4B02090D8E}"/>
              </a:ext>
            </a:extLst>
          </p:cNvPr>
          <p:cNvPicPr>
            <a:picLocks noChangeAspect="1"/>
          </p:cNvPicPr>
          <p:nvPr/>
        </p:nvPicPr>
        <p:blipFill>
          <a:blip r:embed="rId7"/>
          <a:stretch>
            <a:fillRect/>
          </a:stretch>
        </p:blipFill>
        <p:spPr>
          <a:xfrm>
            <a:off x="7147990" y="3986685"/>
            <a:ext cx="3545410" cy="2676117"/>
          </a:xfrm>
          <a:prstGeom prst="rect">
            <a:avLst/>
          </a:prstGeom>
        </p:spPr>
      </p:pic>
      <p:sp>
        <p:nvSpPr>
          <p:cNvPr id="5" name="コンテンツ プレースホルダー 4">
            <a:extLst>
              <a:ext uri="{FF2B5EF4-FFF2-40B4-BE49-F238E27FC236}">
                <a16:creationId xmlns:a16="http://schemas.microsoft.com/office/drawing/2014/main" id="{908FE62A-0F3C-4C66-8C37-B67FDB7F3F28}"/>
              </a:ext>
            </a:extLst>
          </p:cNvPr>
          <p:cNvSpPr>
            <a:spLocks noGrp="1"/>
          </p:cNvSpPr>
          <p:nvPr>
            <p:ph idx="1"/>
          </p:nvPr>
        </p:nvSpPr>
        <p:spPr/>
        <p:txBody>
          <a:bodyPr>
            <a:normAutofit/>
          </a:bodyPr>
          <a:lstStyle/>
          <a:p>
            <a:r>
              <a:rPr lang="ja-JP" altLang="en-US" sz="2800" dirty="0"/>
              <a:t>＞をクリックして手順を確認しましょう．</a:t>
            </a:r>
            <a:r>
              <a:rPr lang="en-US" altLang="ja-JP" sz="2800" dirty="0"/>
              <a:t>SKIP</a:t>
            </a:r>
            <a:r>
              <a:rPr lang="ja-JP" altLang="en-US" sz="2800" dirty="0"/>
              <a:t>しても構いません．</a:t>
            </a:r>
          </a:p>
        </p:txBody>
      </p:sp>
      <p:sp>
        <p:nvSpPr>
          <p:cNvPr id="13" name="楕円 12">
            <a:extLst>
              <a:ext uri="{FF2B5EF4-FFF2-40B4-BE49-F238E27FC236}">
                <a16:creationId xmlns:a16="http://schemas.microsoft.com/office/drawing/2014/main" id="{A3348CDA-111B-4BED-82CE-2A91221F408C}"/>
              </a:ext>
            </a:extLst>
          </p:cNvPr>
          <p:cNvSpPr/>
          <p:nvPr/>
        </p:nvSpPr>
        <p:spPr>
          <a:xfrm>
            <a:off x="2732209" y="2694105"/>
            <a:ext cx="401797" cy="3156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4" name="楕円 13">
            <a:extLst>
              <a:ext uri="{FF2B5EF4-FFF2-40B4-BE49-F238E27FC236}">
                <a16:creationId xmlns:a16="http://schemas.microsoft.com/office/drawing/2014/main" id="{4F934A0D-58F6-4CAC-B9F6-0424435A9792}"/>
              </a:ext>
            </a:extLst>
          </p:cNvPr>
          <p:cNvSpPr/>
          <p:nvPr/>
        </p:nvSpPr>
        <p:spPr>
          <a:xfrm>
            <a:off x="3531395" y="4502279"/>
            <a:ext cx="340828" cy="3156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10655543-37C4-4C51-A474-75EDAB2BA3D1}"/>
              </a:ext>
            </a:extLst>
          </p:cNvPr>
          <p:cNvPicPr>
            <a:picLocks noChangeAspect="1"/>
          </p:cNvPicPr>
          <p:nvPr/>
        </p:nvPicPr>
        <p:blipFill>
          <a:blip r:embed="rId8"/>
          <a:stretch>
            <a:fillRect/>
          </a:stretch>
        </p:blipFill>
        <p:spPr>
          <a:xfrm>
            <a:off x="6239176" y="1843315"/>
            <a:ext cx="2554571" cy="1928220"/>
          </a:xfrm>
          <a:prstGeom prst="rect">
            <a:avLst/>
          </a:prstGeom>
        </p:spPr>
      </p:pic>
      <p:sp>
        <p:nvSpPr>
          <p:cNvPr id="17" name="楕円 16">
            <a:extLst>
              <a:ext uri="{FF2B5EF4-FFF2-40B4-BE49-F238E27FC236}">
                <a16:creationId xmlns:a16="http://schemas.microsoft.com/office/drawing/2014/main" id="{D23DB5C0-9AD5-47DF-A48C-8F9C8742AED1}"/>
              </a:ext>
            </a:extLst>
          </p:cNvPr>
          <p:cNvSpPr/>
          <p:nvPr/>
        </p:nvSpPr>
        <p:spPr>
          <a:xfrm>
            <a:off x="8310726" y="2694105"/>
            <a:ext cx="401797" cy="3156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76C9FA12-CF78-4496-A54C-65E55E7C70AE}"/>
              </a:ext>
            </a:extLst>
          </p:cNvPr>
          <p:cNvSpPr/>
          <p:nvPr/>
        </p:nvSpPr>
        <p:spPr>
          <a:xfrm>
            <a:off x="11067127" y="2694105"/>
            <a:ext cx="401797" cy="3156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61344446-6D57-475C-B111-2C0CA2837799}"/>
              </a:ext>
            </a:extLst>
          </p:cNvPr>
          <p:cNvSpPr/>
          <p:nvPr/>
        </p:nvSpPr>
        <p:spPr>
          <a:xfrm>
            <a:off x="2111098" y="5904740"/>
            <a:ext cx="767030" cy="416279"/>
          </a:xfrm>
          <a:prstGeom prst="ellipse">
            <a:avLst/>
          </a:prstGeom>
          <a:noFill/>
          <a:ln w="76200">
            <a:solidFill>
              <a:srgbClr val="FFFF0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4B884B49-367D-43FA-B608-430FA33266E1}"/>
              </a:ext>
            </a:extLst>
          </p:cNvPr>
          <p:cNvSpPr/>
          <p:nvPr/>
        </p:nvSpPr>
        <p:spPr>
          <a:xfrm>
            <a:off x="3241708" y="2715986"/>
            <a:ext cx="263263" cy="329045"/>
          </a:xfrm>
          <a:prstGeom prst="rightArrow">
            <a:avLst>
              <a:gd name="adj1" fmla="val 50000"/>
              <a:gd name="adj2" fmla="val 653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9D96AF27-E1CC-4313-83B0-D6DB7351E53F}"/>
              </a:ext>
            </a:extLst>
          </p:cNvPr>
          <p:cNvSpPr/>
          <p:nvPr/>
        </p:nvSpPr>
        <p:spPr>
          <a:xfrm>
            <a:off x="6035628" y="2715986"/>
            <a:ext cx="263263" cy="329045"/>
          </a:xfrm>
          <a:prstGeom prst="rightArrow">
            <a:avLst>
              <a:gd name="adj1" fmla="val 50000"/>
              <a:gd name="adj2" fmla="val 653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36515626-2FA0-43E6-8F41-B50BCC337622}"/>
              </a:ext>
            </a:extLst>
          </p:cNvPr>
          <p:cNvSpPr/>
          <p:nvPr/>
        </p:nvSpPr>
        <p:spPr>
          <a:xfrm>
            <a:off x="8820240" y="2715986"/>
            <a:ext cx="263263" cy="329045"/>
          </a:xfrm>
          <a:prstGeom prst="rightArrow">
            <a:avLst>
              <a:gd name="adj1" fmla="val 50000"/>
              <a:gd name="adj2" fmla="val 653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58E25F6C-66B4-4D6C-A60A-76F99FA324EE}"/>
              </a:ext>
            </a:extLst>
          </p:cNvPr>
          <p:cNvSpPr/>
          <p:nvPr/>
        </p:nvSpPr>
        <p:spPr>
          <a:xfrm>
            <a:off x="3241708" y="5324743"/>
            <a:ext cx="263263" cy="329045"/>
          </a:xfrm>
          <a:prstGeom prst="rightArrow">
            <a:avLst>
              <a:gd name="adj1" fmla="val 50000"/>
              <a:gd name="adj2" fmla="val 653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6" name="楕円 25">
            <a:extLst>
              <a:ext uri="{FF2B5EF4-FFF2-40B4-BE49-F238E27FC236}">
                <a16:creationId xmlns:a16="http://schemas.microsoft.com/office/drawing/2014/main" id="{E7CF1605-E5F4-4B6E-9B8A-BCB06B85209E}"/>
              </a:ext>
            </a:extLst>
          </p:cNvPr>
          <p:cNvSpPr/>
          <p:nvPr/>
        </p:nvSpPr>
        <p:spPr>
          <a:xfrm>
            <a:off x="9083503" y="5023430"/>
            <a:ext cx="1153026" cy="90595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31452F15-1928-4C31-B720-5DC6203DD3AF}"/>
              </a:ext>
            </a:extLst>
          </p:cNvPr>
          <p:cNvSpPr/>
          <p:nvPr/>
        </p:nvSpPr>
        <p:spPr>
          <a:xfrm>
            <a:off x="6446930" y="5324743"/>
            <a:ext cx="263263" cy="329045"/>
          </a:xfrm>
          <a:prstGeom prst="rightArrow">
            <a:avLst>
              <a:gd name="adj1" fmla="val 50000"/>
              <a:gd name="adj2" fmla="val 653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397880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descr="グラフィカル ユーザー インターフェイス, アプリケーション&#10;&#10;自動的に生成された説明">
            <a:extLst>
              <a:ext uri="{FF2B5EF4-FFF2-40B4-BE49-F238E27FC236}">
                <a16:creationId xmlns:a16="http://schemas.microsoft.com/office/drawing/2014/main" id="{FD7E25A9-1C33-496E-A3EC-D394915A7632}"/>
              </a:ext>
            </a:extLst>
          </p:cNvPr>
          <p:cNvPicPr>
            <a:picLocks noGrp="1" noChangeAspect="1"/>
          </p:cNvPicPr>
          <p:nvPr>
            <p:ph idx="1"/>
          </p:nvPr>
        </p:nvPicPr>
        <p:blipFill>
          <a:blip r:embed="rId2"/>
          <a:stretch>
            <a:fillRect/>
          </a:stretch>
        </p:blipFill>
        <p:spPr>
          <a:xfrm>
            <a:off x="2595712" y="1448962"/>
            <a:ext cx="7143601" cy="5086775"/>
          </a:xfrm>
        </p:spPr>
      </p:pic>
      <p:sp>
        <p:nvSpPr>
          <p:cNvPr id="3" name="スライド番号プレースホルダー 2">
            <a:extLst>
              <a:ext uri="{FF2B5EF4-FFF2-40B4-BE49-F238E27FC236}">
                <a16:creationId xmlns:a16="http://schemas.microsoft.com/office/drawing/2014/main" id="{CB0974BE-1A4F-4819-B7BF-3CFE5E233C2E}"/>
              </a:ext>
            </a:extLst>
          </p:cNvPr>
          <p:cNvSpPr>
            <a:spLocks noGrp="1"/>
          </p:cNvSpPr>
          <p:nvPr>
            <p:ph type="sldNum" sz="quarter" idx="12"/>
          </p:nvPr>
        </p:nvSpPr>
        <p:spPr/>
        <p:txBody>
          <a:bodyPr/>
          <a:lstStyle/>
          <a:p>
            <a:fld id="{13AB05CA-B2B8-0B46-A3D3-7CDE1DE4FAD6}" type="slidenum">
              <a:rPr lang="ja-JP" altLang="en-US" smtClean="0"/>
              <a:pPr/>
              <a:t>23</a:t>
            </a:fld>
            <a:endParaRPr lang="ja-JP" altLang="en-US" dirty="0"/>
          </a:p>
        </p:txBody>
      </p:sp>
      <p:sp>
        <p:nvSpPr>
          <p:cNvPr id="4" name="タイトル 3">
            <a:extLst>
              <a:ext uri="{FF2B5EF4-FFF2-40B4-BE49-F238E27FC236}">
                <a16:creationId xmlns:a16="http://schemas.microsoft.com/office/drawing/2014/main" id="{299D7BF6-D757-45D9-9F93-10FA10C3D5EC}"/>
              </a:ext>
            </a:extLst>
          </p:cNvPr>
          <p:cNvSpPr>
            <a:spLocks noGrp="1"/>
          </p:cNvSpPr>
          <p:nvPr>
            <p:ph type="title"/>
          </p:nvPr>
        </p:nvSpPr>
        <p:spPr/>
        <p:txBody>
          <a:bodyPr/>
          <a:lstStyle/>
          <a:p>
            <a:r>
              <a:rPr kumimoji="1" lang="ja-JP" altLang="en-US" dirty="0"/>
              <a:t>プログラミングの準備が完了</a:t>
            </a:r>
          </a:p>
        </p:txBody>
      </p:sp>
    </p:spTree>
    <p:extLst>
      <p:ext uri="{BB962C8B-B14F-4D97-AF65-F5344CB8AC3E}">
        <p14:creationId xmlns:p14="http://schemas.microsoft.com/office/powerpoint/2010/main" val="3168930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8EABCB9-484E-46B6-B193-CE90B06E5EB2}"/>
              </a:ext>
            </a:extLst>
          </p:cNvPr>
          <p:cNvSpPr>
            <a:spLocks noGrp="1"/>
          </p:cNvSpPr>
          <p:nvPr>
            <p:ph type="sldNum" sz="quarter" idx="12"/>
          </p:nvPr>
        </p:nvSpPr>
        <p:spPr/>
        <p:txBody>
          <a:bodyPr/>
          <a:lstStyle/>
          <a:p>
            <a:fld id="{13AB05CA-B2B8-0B46-A3D3-7CDE1DE4FAD6}" type="slidenum">
              <a:rPr lang="ja-JP" altLang="en-US" smtClean="0"/>
              <a:pPr/>
              <a:t>24</a:t>
            </a:fld>
            <a:endParaRPr lang="ja-JP" altLang="en-US" dirty="0"/>
          </a:p>
        </p:txBody>
      </p:sp>
      <p:sp>
        <p:nvSpPr>
          <p:cNvPr id="4" name="タイトル 3">
            <a:extLst>
              <a:ext uri="{FF2B5EF4-FFF2-40B4-BE49-F238E27FC236}">
                <a16:creationId xmlns:a16="http://schemas.microsoft.com/office/drawing/2014/main" id="{97F02E8C-2D01-470B-9D6A-C23E3C7D4F7E}"/>
              </a:ext>
            </a:extLst>
          </p:cNvPr>
          <p:cNvSpPr>
            <a:spLocks noGrp="1"/>
          </p:cNvSpPr>
          <p:nvPr>
            <p:ph type="title"/>
          </p:nvPr>
        </p:nvSpPr>
        <p:spPr/>
        <p:txBody>
          <a:bodyPr/>
          <a:lstStyle/>
          <a:p>
            <a:r>
              <a:rPr kumimoji="1" lang="ja-JP" altLang="en-US" dirty="0"/>
              <a:t>日本語表示にしましょう</a:t>
            </a:r>
          </a:p>
        </p:txBody>
      </p:sp>
      <p:sp>
        <p:nvSpPr>
          <p:cNvPr id="8" name="コンテンツ プレースホルダー 7">
            <a:extLst>
              <a:ext uri="{FF2B5EF4-FFF2-40B4-BE49-F238E27FC236}">
                <a16:creationId xmlns:a16="http://schemas.microsoft.com/office/drawing/2014/main" id="{1E1E11EA-4184-4819-A8AA-9EEAED7A70DB}"/>
              </a:ext>
            </a:extLst>
          </p:cNvPr>
          <p:cNvSpPr>
            <a:spLocks noGrp="1"/>
          </p:cNvSpPr>
          <p:nvPr>
            <p:ph idx="1"/>
          </p:nvPr>
        </p:nvSpPr>
        <p:spPr/>
        <p:txBody>
          <a:bodyPr/>
          <a:lstStyle/>
          <a:p>
            <a:r>
              <a:rPr lang="ja-JP" altLang="en-US" dirty="0"/>
              <a:t>メニュー </a:t>
            </a:r>
            <a:r>
              <a:rPr lang="en-US" altLang="ja-JP" dirty="0"/>
              <a:t>&gt; Help &gt; Settings</a:t>
            </a:r>
            <a:endParaRPr lang="ja-JP" altLang="en-US" dirty="0"/>
          </a:p>
        </p:txBody>
      </p:sp>
      <p:pic>
        <p:nvPicPr>
          <p:cNvPr id="10" name="図 9">
            <a:extLst>
              <a:ext uri="{FF2B5EF4-FFF2-40B4-BE49-F238E27FC236}">
                <a16:creationId xmlns:a16="http://schemas.microsoft.com/office/drawing/2014/main" id="{40D1F958-2DDD-4073-97A4-D3025C8B2B50}"/>
              </a:ext>
            </a:extLst>
          </p:cNvPr>
          <p:cNvPicPr>
            <a:picLocks noChangeAspect="1"/>
          </p:cNvPicPr>
          <p:nvPr/>
        </p:nvPicPr>
        <p:blipFill>
          <a:blip r:embed="rId2"/>
          <a:stretch>
            <a:fillRect/>
          </a:stretch>
        </p:blipFill>
        <p:spPr>
          <a:xfrm>
            <a:off x="2864754" y="1962389"/>
            <a:ext cx="6462492" cy="4701339"/>
          </a:xfrm>
          <a:prstGeom prst="rect">
            <a:avLst/>
          </a:prstGeom>
        </p:spPr>
      </p:pic>
      <p:sp>
        <p:nvSpPr>
          <p:cNvPr id="11" name="楕円 10">
            <a:extLst>
              <a:ext uri="{FF2B5EF4-FFF2-40B4-BE49-F238E27FC236}">
                <a16:creationId xmlns:a16="http://schemas.microsoft.com/office/drawing/2014/main" id="{3E556E33-384A-45F3-8ACE-F150D15C07DA}"/>
              </a:ext>
            </a:extLst>
          </p:cNvPr>
          <p:cNvSpPr/>
          <p:nvPr/>
        </p:nvSpPr>
        <p:spPr>
          <a:xfrm>
            <a:off x="2720987" y="1962389"/>
            <a:ext cx="1746238" cy="63793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21119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1D9E7C22-B0E8-4848-988B-EDDFADF48E30}"/>
              </a:ext>
            </a:extLst>
          </p:cNvPr>
          <p:cNvSpPr>
            <a:spLocks noGrp="1"/>
          </p:cNvSpPr>
          <p:nvPr>
            <p:ph idx="1"/>
          </p:nvPr>
        </p:nvSpPr>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F9C27189-A12C-47E2-81AA-DED8E94BEF55}"/>
              </a:ext>
            </a:extLst>
          </p:cNvPr>
          <p:cNvSpPr>
            <a:spLocks noGrp="1"/>
          </p:cNvSpPr>
          <p:nvPr>
            <p:ph type="sldNum" sz="quarter" idx="12"/>
          </p:nvPr>
        </p:nvSpPr>
        <p:spPr/>
        <p:txBody>
          <a:bodyPr/>
          <a:lstStyle/>
          <a:p>
            <a:fld id="{13AB05CA-B2B8-0B46-A3D3-7CDE1DE4FAD6}" type="slidenum">
              <a:rPr lang="ja-JP" altLang="en-US" smtClean="0"/>
              <a:pPr/>
              <a:t>25</a:t>
            </a:fld>
            <a:endParaRPr lang="ja-JP" altLang="en-US" dirty="0"/>
          </a:p>
        </p:txBody>
      </p:sp>
      <p:sp>
        <p:nvSpPr>
          <p:cNvPr id="4" name="タイトル 3">
            <a:extLst>
              <a:ext uri="{FF2B5EF4-FFF2-40B4-BE49-F238E27FC236}">
                <a16:creationId xmlns:a16="http://schemas.microsoft.com/office/drawing/2014/main" id="{78A6FD90-534A-4F04-A876-B6761C66D56B}"/>
              </a:ext>
            </a:extLst>
          </p:cNvPr>
          <p:cNvSpPr>
            <a:spLocks noGrp="1"/>
          </p:cNvSpPr>
          <p:nvPr>
            <p:ph type="title"/>
          </p:nvPr>
        </p:nvSpPr>
        <p:spPr/>
        <p:txBody>
          <a:bodyPr/>
          <a:lstStyle/>
          <a:p>
            <a:endParaRPr kumimoji="1" lang="ja-JP" altLang="en-US"/>
          </a:p>
        </p:txBody>
      </p:sp>
      <p:pic>
        <p:nvPicPr>
          <p:cNvPr id="6" name="図 5">
            <a:extLst>
              <a:ext uri="{FF2B5EF4-FFF2-40B4-BE49-F238E27FC236}">
                <a16:creationId xmlns:a16="http://schemas.microsoft.com/office/drawing/2014/main" id="{AF651EAA-06FD-4BA5-9A51-4E48F6CCC292}"/>
              </a:ext>
            </a:extLst>
          </p:cNvPr>
          <p:cNvPicPr>
            <a:picLocks noChangeAspect="1"/>
          </p:cNvPicPr>
          <p:nvPr/>
        </p:nvPicPr>
        <p:blipFill>
          <a:blip r:embed="rId2"/>
          <a:stretch>
            <a:fillRect/>
          </a:stretch>
        </p:blipFill>
        <p:spPr>
          <a:xfrm>
            <a:off x="472777" y="1863773"/>
            <a:ext cx="5354460" cy="3880043"/>
          </a:xfrm>
          <a:prstGeom prst="rect">
            <a:avLst/>
          </a:prstGeom>
        </p:spPr>
      </p:pic>
      <p:pic>
        <p:nvPicPr>
          <p:cNvPr id="8" name="図 7">
            <a:extLst>
              <a:ext uri="{FF2B5EF4-FFF2-40B4-BE49-F238E27FC236}">
                <a16:creationId xmlns:a16="http://schemas.microsoft.com/office/drawing/2014/main" id="{C766FED4-4F83-4E84-BA6C-2FDC5E06BAA5}"/>
              </a:ext>
            </a:extLst>
          </p:cNvPr>
          <p:cNvPicPr>
            <a:picLocks noChangeAspect="1"/>
          </p:cNvPicPr>
          <p:nvPr/>
        </p:nvPicPr>
        <p:blipFill>
          <a:blip r:embed="rId3"/>
          <a:stretch>
            <a:fillRect/>
          </a:stretch>
        </p:blipFill>
        <p:spPr>
          <a:xfrm>
            <a:off x="6317489" y="1863773"/>
            <a:ext cx="5367272" cy="3889327"/>
          </a:xfrm>
          <a:prstGeom prst="rect">
            <a:avLst/>
          </a:prstGeom>
        </p:spPr>
      </p:pic>
      <p:sp>
        <p:nvSpPr>
          <p:cNvPr id="9" name="楕円 8">
            <a:extLst>
              <a:ext uri="{FF2B5EF4-FFF2-40B4-BE49-F238E27FC236}">
                <a16:creationId xmlns:a16="http://schemas.microsoft.com/office/drawing/2014/main" id="{98A7A971-7CB5-45AB-A5DB-4DD05C75E868}"/>
              </a:ext>
            </a:extLst>
          </p:cNvPr>
          <p:cNvSpPr/>
          <p:nvPr/>
        </p:nvSpPr>
        <p:spPr>
          <a:xfrm>
            <a:off x="3150007" y="3054372"/>
            <a:ext cx="1037706" cy="95714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6A2B302-0AC2-4678-A1D9-53DA5659C709}"/>
              </a:ext>
            </a:extLst>
          </p:cNvPr>
          <p:cNvSpPr/>
          <p:nvPr/>
        </p:nvSpPr>
        <p:spPr>
          <a:xfrm>
            <a:off x="7824184" y="4762742"/>
            <a:ext cx="2375532" cy="39114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2CD37B9-CA90-4A84-AC59-CCE8EF543361}"/>
              </a:ext>
            </a:extLst>
          </p:cNvPr>
          <p:cNvSpPr/>
          <p:nvPr/>
        </p:nvSpPr>
        <p:spPr>
          <a:xfrm>
            <a:off x="5862391" y="3534136"/>
            <a:ext cx="431497" cy="539316"/>
          </a:xfrm>
          <a:prstGeom prst="rightArrow">
            <a:avLst>
              <a:gd name="adj1" fmla="val 50000"/>
              <a:gd name="adj2" fmla="val 653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Tree>
    <p:extLst>
      <p:ext uri="{BB962C8B-B14F-4D97-AF65-F5344CB8AC3E}">
        <p14:creationId xmlns:p14="http://schemas.microsoft.com/office/powerpoint/2010/main" val="1898827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58EABCB9-484E-46B6-B193-CE90B06E5EB2}"/>
              </a:ext>
            </a:extLst>
          </p:cNvPr>
          <p:cNvSpPr>
            <a:spLocks noGrp="1"/>
          </p:cNvSpPr>
          <p:nvPr>
            <p:ph type="sldNum" sz="quarter" idx="12"/>
          </p:nvPr>
        </p:nvSpPr>
        <p:spPr/>
        <p:txBody>
          <a:bodyPr/>
          <a:lstStyle/>
          <a:p>
            <a:fld id="{13AB05CA-B2B8-0B46-A3D3-7CDE1DE4FAD6}" type="slidenum">
              <a:rPr lang="ja-JP" altLang="en-US" smtClean="0"/>
              <a:pPr/>
              <a:t>26</a:t>
            </a:fld>
            <a:endParaRPr lang="ja-JP" altLang="en-US" dirty="0"/>
          </a:p>
        </p:txBody>
      </p:sp>
      <p:sp>
        <p:nvSpPr>
          <p:cNvPr id="4" name="タイトル 3">
            <a:extLst>
              <a:ext uri="{FF2B5EF4-FFF2-40B4-BE49-F238E27FC236}">
                <a16:creationId xmlns:a16="http://schemas.microsoft.com/office/drawing/2014/main" id="{97F02E8C-2D01-470B-9D6A-C23E3C7D4F7E}"/>
              </a:ext>
            </a:extLst>
          </p:cNvPr>
          <p:cNvSpPr>
            <a:spLocks noGrp="1"/>
          </p:cNvSpPr>
          <p:nvPr>
            <p:ph type="title"/>
          </p:nvPr>
        </p:nvSpPr>
        <p:spPr/>
        <p:txBody>
          <a:bodyPr/>
          <a:lstStyle/>
          <a:p>
            <a:r>
              <a:rPr kumimoji="1" lang="ja-JP" altLang="en-US" dirty="0"/>
              <a:t>日本語に</a:t>
            </a:r>
            <a:r>
              <a:rPr lang="ja-JP" altLang="en-US" dirty="0"/>
              <a:t>なりました</a:t>
            </a:r>
            <a:endParaRPr kumimoji="1" lang="ja-JP" altLang="en-US" dirty="0"/>
          </a:p>
        </p:txBody>
      </p:sp>
      <p:sp>
        <p:nvSpPr>
          <p:cNvPr id="8" name="コンテンツ プレースホルダー 7">
            <a:extLst>
              <a:ext uri="{FF2B5EF4-FFF2-40B4-BE49-F238E27FC236}">
                <a16:creationId xmlns:a16="http://schemas.microsoft.com/office/drawing/2014/main" id="{1E1E11EA-4184-4819-A8AA-9EEAED7A70DB}"/>
              </a:ext>
            </a:extLst>
          </p:cNvPr>
          <p:cNvSpPr>
            <a:spLocks noGrp="1"/>
          </p:cNvSpPr>
          <p:nvPr>
            <p:ph idx="1"/>
          </p:nvPr>
        </p:nvSpPr>
        <p:spPr/>
        <p:txBody>
          <a:bodyPr/>
          <a:lstStyle/>
          <a:p>
            <a:endParaRPr lang="ja-JP" altLang="en-US" dirty="0"/>
          </a:p>
        </p:txBody>
      </p:sp>
      <p:pic>
        <p:nvPicPr>
          <p:cNvPr id="5" name="図 4">
            <a:extLst>
              <a:ext uri="{FF2B5EF4-FFF2-40B4-BE49-F238E27FC236}">
                <a16:creationId xmlns:a16="http://schemas.microsoft.com/office/drawing/2014/main" id="{9B74BC0F-7CD4-4E17-9C95-1F1522474794}"/>
              </a:ext>
            </a:extLst>
          </p:cNvPr>
          <p:cNvPicPr>
            <a:picLocks noChangeAspect="1"/>
          </p:cNvPicPr>
          <p:nvPr/>
        </p:nvPicPr>
        <p:blipFill>
          <a:blip r:embed="rId2"/>
          <a:stretch>
            <a:fillRect/>
          </a:stretch>
        </p:blipFill>
        <p:spPr>
          <a:xfrm>
            <a:off x="2356389" y="1303445"/>
            <a:ext cx="7479221" cy="5419725"/>
          </a:xfrm>
          <a:prstGeom prst="rect">
            <a:avLst/>
          </a:prstGeom>
        </p:spPr>
      </p:pic>
    </p:spTree>
    <p:extLst>
      <p:ext uri="{BB962C8B-B14F-4D97-AF65-F5344CB8AC3E}">
        <p14:creationId xmlns:p14="http://schemas.microsoft.com/office/powerpoint/2010/main" val="4169235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2B11966-E2ED-4E0D-9831-F8C3F32E2D32}"/>
              </a:ext>
            </a:extLst>
          </p:cNvPr>
          <p:cNvSpPr>
            <a:spLocks noGrp="1"/>
          </p:cNvSpPr>
          <p:nvPr>
            <p:ph idx="1"/>
          </p:nvPr>
        </p:nvSpPr>
        <p:spPr/>
        <p:txBody>
          <a:bodyPr>
            <a:normAutofit/>
          </a:bodyPr>
          <a:lstStyle/>
          <a:p>
            <a:r>
              <a:rPr kumimoji="1" lang="ja-JP" altLang="en-US" sz="2800" dirty="0"/>
              <a:t>メニュー ＞ ファイル</a:t>
            </a:r>
            <a:r>
              <a:rPr lang="en-US" altLang="ja-JP" sz="2800" dirty="0"/>
              <a:t> &gt; </a:t>
            </a:r>
            <a:r>
              <a:rPr lang="ja-JP" altLang="en-US" sz="2800" dirty="0"/>
              <a:t>別名で保存</a:t>
            </a:r>
            <a:endParaRPr lang="en-US" altLang="ja-JP" sz="2800" dirty="0"/>
          </a:p>
          <a:p>
            <a:r>
              <a:rPr kumimoji="1" lang="ja-JP" altLang="en-US" sz="2800" dirty="0"/>
              <a:t>保存先のフォルダを選択しましょう．</a:t>
            </a:r>
            <a:endParaRPr kumimoji="1" lang="en-US" altLang="ja-JP" sz="2800" dirty="0"/>
          </a:p>
          <a:p>
            <a:r>
              <a:rPr kumimoji="1" lang="ja-JP" altLang="en-US" sz="2800" dirty="0"/>
              <a:t>ファイル名は，分かりやすい名前</a:t>
            </a:r>
            <a:r>
              <a:rPr lang="ja-JP" altLang="en-US" sz="2800" dirty="0"/>
              <a:t>に</a:t>
            </a:r>
            <a:r>
              <a:rPr kumimoji="1" lang="ja-JP" altLang="en-US" sz="2800" dirty="0"/>
              <a:t>しましょう．ただし日本語（</a:t>
            </a:r>
            <a:r>
              <a:rPr kumimoji="1" lang="en-US" altLang="ja-JP" sz="2800" dirty="0"/>
              <a:t>2</a:t>
            </a:r>
            <a:r>
              <a:rPr kumimoji="1" lang="ja-JP" altLang="en-US" sz="2800" dirty="0"/>
              <a:t>バイト文字）</a:t>
            </a:r>
            <a:r>
              <a:rPr lang="ja-JP" altLang="en-US" sz="2800" dirty="0"/>
              <a:t>は使っては駄目です．</a:t>
            </a:r>
            <a:r>
              <a:rPr kumimoji="1" lang="ja-JP" altLang="en-US" sz="2800" dirty="0"/>
              <a:t>アルファベットのみで名前を付けてください．</a:t>
            </a:r>
            <a:r>
              <a:rPr lang="ja-JP" altLang="en-US" sz="2800" dirty="0"/>
              <a:t>ここでは</a:t>
            </a:r>
            <a:r>
              <a:rPr lang="en-US" altLang="ja-JP" sz="2800" dirty="0"/>
              <a:t>sample</a:t>
            </a:r>
            <a:r>
              <a:rPr lang="ja-JP" altLang="en-US" sz="2800" dirty="0"/>
              <a:t>としました．</a:t>
            </a:r>
            <a:endParaRPr kumimoji="1" lang="en-US" altLang="ja-JP" sz="2800" dirty="0"/>
          </a:p>
          <a:p>
            <a:r>
              <a:rPr kumimoji="1" lang="ja-JP" altLang="en-US" sz="2800" dirty="0"/>
              <a:t>ファイルの種類：</a:t>
            </a:r>
            <a:endParaRPr kumimoji="1" lang="en-US" altLang="ja-JP" sz="2800" dirty="0"/>
          </a:p>
          <a:p>
            <a:pPr lvl="1"/>
            <a:r>
              <a:rPr kumimoji="1" lang="en-US" altLang="ja-JP" sz="2400" dirty="0" err="1"/>
              <a:t>EV3</a:t>
            </a:r>
            <a:r>
              <a:rPr kumimoji="1" lang="en-US" altLang="ja-JP" sz="2400" dirty="0"/>
              <a:t> Project Archive (*.</a:t>
            </a:r>
            <a:r>
              <a:rPr kumimoji="1" lang="en-US" altLang="ja-JP" sz="2400" dirty="0" err="1"/>
              <a:t>lmsp</a:t>
            </a:r>
            <a:r>
              <a:rPr kumimoji="1" lang="en-US" altLang="ja-JP" sz="2400" dirty="0"/>
              <a:t>)</a:t>
            </a:r>
          </a:p>
          <a:p>
            <a:pPr lvl="1"/>
            <a:r>
              <a:rPr lang="en-US" altLang="ja-JP" sz="2400" dirty="0" err="1"/>
              <a:t>EV3</a:t>
            </a:r>
            <a:r>
              <a:rPr lang="en-US" altLang="ja-JP" sz="2400" dirty="0"/>
              <a:t> Unit Archive (*.</a:t>
            </a:r>
            <a:r>
              <a:rPr lang="en-US" altLang="ja-JP" sz="2400" dirty="0" err="1"/>
              <a:t>lleu</a:t>
            </a:r>
            <a:r>
              <a:rPr lang="en-US" altLang="ja-JP" sz="2400" dirty="0"/>
              <a:t>)</a:t>
            </a:r>
          </a:p>
          <a:p>
            <a:pPr lvl="1"/>
            <a:r>
              <a:rPr kumimoji="1" lang="ja-JP" altLang="en-US" sz="2400" dirty="0"/>
              <a:t>の違いはなんだろう・・・</a:t>
            </a:r>
            <a:endParaRPr kumimoji="1" lang="en-US" altLang="ja-JP" sz="2400" dirty="0"/>
          </a:p>
          <a:p>
            <a:r>
              <a:rPr lang="ja-JP" altLang="en-US" sz="2800" dirty="0"/>
              <a:t>保存ボタンをクリック．</a:t>
            </a:r>
            <a:endParaRPr kumimoji="1" lang="en-US" altLang="ja-JP" sz="2800" dirty="0"/>
          </a:p>
          <a:p>
            <a:endParaRPr kumimoji="1" lang="ja-JP" altLang="en-US" sz="2800" dirty="0"/>
          </a:p>
        </p:txBody>
      </p:sp>
      <p:sp>
        <p:nvSpPr>
          <p:cNvPr id="3" name="スライド番号プレースホルダー 2">
            <a:extLst>
              <a:ext uri="{FF2B5EF4-FFF2-40B4-BE49-F238E27FC236}">
                <a16:creationId xmlns:a16="http://schemas.microsoft.com/office/drawing/2014/main" id="{03721ECF-24F2-4E9A-AA17-043FC5D0CD52}"/>
              </a:ext>
            </a:extLst>
          </p:cNvPr>
          <p:cNvSpPr>
            <a:spLocks noGrp="1"/>
          </p:cNvSpPr>
          <p:nvPr>
            <p:ph type="sldNum" sz="quarter" idx="12"/>
          </p:nvPr>
        </p:nvSpPr>
        <p:spPr/>
        <p:txBody>
          <a:bodyPr/>
          <a:lstStyle/>
          <a:p>
            <a:fld id="{13AB05CA-B2B8-0B46-A3D3-7CDE1DE4FAD6}" type="slidenum">
              <a:rPr lang="ja-JP" altLang="en-US" smtClean="0"/>
              <a:pPr/>
              <a:t>27</a:t>
            </a:fld>
            <a:endParaRPr lang="ja-JP" altLang="en-US" dirty="0"/>
          </a:p>
        </p:txBody>
      </p:sp>
      <p:sp>
        <p:nvSpPr>
          <p:cNvPr id="4" name="タイトル 3">
            <a:extLst>
              <a:ext uri="{FF2B5EF4-FFF2-40B4-BE49-F238E27FC236}">
                <a16:creationId xmlns:a16="http://schemas.microsoft.com/office/drawing/2014/main" id="{FBBCA867-6C26-4C07-8A27-BFFBBFDD842E}"/>
              </a:ext>
            </a:extLst>
          </p:cNvPr>
          <p:cNvSpPr>
            <a:spLocks noGrp="1"/>
          </p:cNvSpPr>
          <p:nvPr>
            <p:ph type="title"/>
          </p:nvPr>
        </p:nvSpPr>
        <p:spPr/>
        <p:txBody>
          <a:bodyPr/>
          <a:lstStyle/>
          <a:p>
            <a:r>
              <a:rPr kumimoji="1" lang="ja-JP" altLang="en-US" dirty="0"/>
              <a:t>プロジェクトに名前を付けて，保存してみよう</a:t>
            </a:r>
          </a:p>
        </p:txBody>
      </p:sp>
      <p:pic>
        <p:nvPicPr>
          <p:cNvPr id="14" name="図 13">
            <a:extLst>
              <a:ext uri="{FF2B5EF4-FFF2-40B4-BE49-F238E27FC236}">
                <a16:creationId xmlns:a16="http://schemas.microsoft.com/office/drawing/2014/main" id="{EB0B191F-247F-4E33-B406-2BF012629107}"/>
              </a:ext>
            </a:extLst>
          </p:cNvPr>
          <p:cNvPicPr>
            <a:picLocks noChangeAspect="1"/>
          </p:cNvPicPr>
          <p:nvPr/>
        </p:nvPicPr>
        <p:blipFill>
          <a:blip r:embed="rId2"/>
          <a:stretch>
            <a:fillRect/>
          </a:stretch>
        </p:blipFill>
        <p:spPr>
          <a:xfrm>
            <a:off x="6284197" y="3660704"/>
            <a:ext cx="4517727" cy="2887669"/>
          </a:xfrm>
          <a:prstGeom prst="rect">
            <a:avLst/>
          </a:prstGeom>
        </p:spPr>
      </p:pic>
    </p:spTree>
    <p:extLst>
      <p:ext uri="{BB962C8B-B14F-4D97-AF65-F5344CB8AC3E}">
        <p14:creationId xmlns:p14="http://schemas.microsoft.com/office/powerpoint/2010/main" val="44340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2F2E99C-1530-41FC-AD46-E83A0B473714}"/>
              </a:ext>
            </a:extLst>
          </p:cNvPr>
          <p:cNvPicPr>
            <a:picLocks noChangeAspect="1"/>
          </p:cNvPicPr>
          <p:nvPr/>
        </p:nvPicPr>
        <p:blipFill>
          <a:blip r:embed="rId2"/>
          <a:stretch>
            <a:fillRect/>
          </a:stretch>
        </p:blipFill>
        <p:spPr>
          <a:xfrm>
            <a:off x="1003855" y="1419764"/>
            <a:ext cx="6980269" cy="5058166"/>
          </a:xfrm>
          <a:prstGeom prst="rect">
            <a:avLst/>
          </a:prstGeom>
        </p:spPr>
      </p:pic>
      <p:sp>
        <p:nvSpPr>
          <p:cNvPr id="2" name="コンテンツ プレースホルダー 1">
            <a:extLst>
              <a:ext uri="{FF2B5EF4-FFF2-40B4-BE49-F238E27FC236}">
                <a16:creationId xmlns:a16="http://schemas.microsoft.com/office/drawing/2014/main" id="{0CEAFC17-46D5-43AA-B77A-A517273D3166}"/>
              </a:ext>
            </a:extLst>
          </p:cNvPr>
          <p:cNvSpPr>
            <a:spLocks noGrp="1"/>
          </p:cNvSpPr>
          <p:nvPr>
            <p:ph idx="1"/>
          </p:nvPr>
        </p:nvSpPr>
        <p:spPr>
          <a:xfrm>
            <a:off x="335360" y="1100889"/>
            <a:ext cx="11617291" cy="1317055"/>
          </a:xfrm>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C01DA9DA-9086-4517-BFB9-EB83790CED72}"/>
              </a:ext>
            </a:extLst>
          </p:cNvPr>
          <p:cNvSpPr>
            <a:spLocks noGrp="1"/>
          </p:cNvSpPr>
          <p:nvPr>
            <p:ph type="sldNum" sz="quarter" idx="12"/>
          </p:nvPr>
        </p:nvSpPr>
        <p:spPr/>
        <p:txBody>
          <a:bodyPr/>
          <a:lstStyle/>
          <a:p>
            <a:fld id="{13AB05CA-B2B8-0B46-A3D3-7CDE1DE4FAD6}" type="slidenum">
              <a:rPr lang="ja-JP" altLang="en-US" smtClean="0"/>
              <a:pPr/>
              <a:t>28</a:t>
            </a:fld>
            <a:endParaRPr lang="ja-JP" altLang="en-US" dirty="0"/>
          </a:p>
        </p:txBody>
      </p:sp>
      <p:sp>
        <p:nvSpPr>
          <p:cNvPr id="4" name="タイトル 3">
            <a:extLst>
              <a:ext uri="{FF2B5EF4-FFF2-40B4-BE49-F238E27FC236}">
                <a16:creationId xmlns:a16="http://schemas.microsoft.com/office/drawing/2014/main" id="{489A8D1C-16FB-4F7C-8880-D8A03F010312}"/>
              </a:ext>
            </a:extLst>
          </p:cNvPr>
          <p:cNvSpPr>
            <a:spLocks noGrp="1"/>
          </p:cNvSpPr>
          <p:nvPr>
            <p:ph type="title"/>
          </p:nvPr>
        </p:nvSpPr>
        <p:spPr/>
        <p:txBody>
          <a:bodyPr/>
          <a:lstStyle/>
          <a:p>
            <a:r>
              <a:rPr kumimoji="1" lang="ja-JP" altLang="en-US" dirty="0"/>
              <a:t>タブに名前が入りました</a:t>
            </a:r>
          </a:p>
        </p:txBody>
      </p:sp>
      <p:sp>
        <p:nvSpPr>
          <p:cNvPr id="8" name="楕円 7">
            <a:extLst>
              <a:ext uri="{FF2B5EF4-FFF2-40B4-BE49-F238E27FC236}">
                <a16:creationId xmlns:a16="http://schemas.microsoft.com/office/drawing/2014/main" id="{908E77C5-7C7D-4B5E-93CE-480A9A91E897}"/>
              </a:ext>
            </a:extLst>
          </p:cNvPr>
          <p:cNvSpPr/>
          <p:nvPr/>
        </p:nvSpPr>
        <p:spPr>
          <a:xfrm>
            <a:off x="1267145" y="1634828"/>
            <a:ext cx="1048202" cy="31569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1" name="図 10">
            <a:extLst>
              <a:ext uri="{FF2B5EF4-FFF2-40B4-BE49-F238E27FC236}">
                <a16:creationId xmlns:a16="http://schemas.microsoft.com/office/drawing/2014/main" id="{F56A8F60-A682-4ED2-AB3A-C3E99878D5B8}"/>
              </a:ext>
            </a:extLst>
          </p:cNvPr>
          <p:cNvPicPr>
            <a:picLocks noChangeAspect="1"/>
          </p:cNvPicPr>
          <p:nvPr/>
        </p:nvPicPr>
        <p:blipFill rotWithShape="1">
          <a:blip r:embed="rId2"/>
          <a:srcRect l="4232" t="4252" r="80598" b="89730"/>
          <a:stretch/>
        </p:blipFill>
        <p:spPr>
          <a:xfrm>
            <a:off x="4329095" y="2125781"/>
            <a:ext cx="7804846" cy="224370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93649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B2F2E99C-1530-41FC-AD46-E83A0B473714}"/>
              </a:ext>
            </a:extLst>
          </p:cNvPr>
          <p:cNvPicPr>
            <a:picLocks noChangeAspect="1"/>
          </p:cNvPicPr>
          <p:nvPr/>
        </p:nvPicPr>
        <p:blipFill>
          <a:blip r:embed="rId2"/>
          <a:stretch>
            <a:fillRect/>
          </a:stretch>
        </p:blipFill>
        <p:spPr>
          <a:xfrm>
            <a:off x="3174691" y="1863661"/>
            <a:ext cx="5842617" cy="4233780"/>
          </a:xfrm>
          <a:prstGeom prst="rect">
            <a:avLst/>
          </a:prstGeom>
        </p:spPr>
      </p:pic>
      <p:sp>
        <p:nvSpPr>
          <p:cNvPr id="2" name="コンテンツ プレースホルダー 1">
            <a:extLst>
              <a:ext uri="{FF2B5EF4-FFF2-40B4-BE49-F238E27FC236}">
                <a16:creationId xmlns:a16="http://schemas.microsoft.com/office/drawing/2014/main" id="{0CEAFC17-46D5-43AA-B77A-A517273D3166}"/>
              </a:ext>
            </a:extLst>
          </p:cNvPr>
          <p:cNvSpPr>
            <a:spLocks noGrp="1"/>
          </p:cNvSpPr>
          <p:nvPr>
            <p:ph idx="1"/>
          </p:nvPr>
        </p:nvSpPr>
        <p:spPr>
          <a:xfrm>
            <a:off x="335360" y="1100889"/>
            <a:ext cx="11617291" cy="1317055"/>
          </a:xfrm>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C01DA9DA-9086-4517-BFB9-EB83790CED72}"/>
              </a:ext>
            </a:extLst>
          </p:cNvPr>
          <p:cNvSpPr>
            <a:spLocks noGrp="1"/>
          </p:cNvSpPr>
          <p:nvPr>
            <p:ph type="sldNum" sz="quarter" idx="12"/>
          </p:nvPr>
        </p:nvSpPr>
        <p:spPr/>
        <p:txBody>
          <a:bodyPr/>
          <a:lstStyle/>
          <a:p>
            <a:fld id="{13AB05CA-B2B8-0B46-A3D3-7CDE1DE4FAD6}" type="slidenum">
              <a:rPr lang="ja-JP" altLang="en-US" smtClean="0"/>
              <a:pPr/>
              <a:t>29</a:t>
            </a:fld>
            <a:endParaRPr lang="ja-JP" altLang="en-US" dirty="0"/>
          </a:p>
        </p:txBody>
      </p:sp>
      <p:sp>
        <p:nvSpPr>
          <p:cNvPr id="4" name="タイトル 3">
            <a:extLst>
              <a:ext uri="{FF2B5EF4-FFF2-40B4-BE49-F238E27FC236}">
                <a16:creationId xmlns:a16="http://schemas.microsoft.com/office/drawing/2014/main" id="{489A8D1C-16FB-4F7C-8880-D8A03F010312}"/>
              </a:ext>
            </a:extLst>
          </p:cNvPr>
          <p:cNvSpPr>
            <a:spLocks noGrp="1"/>
          </p:cNvSpPr>
          <p:nvPr>
            <p:ph type="title"/>
          </p:nvPr>
        </p:nvSpPr>
        <p:spPr/>
        <p:txBody>
          <a:bodyPr/>
          <a:lstStyle/>
          <a:p>
            <a:r>
              <a:rPr kumimoji="1" lang="en-US" altLang="ja-JP" dirty="0"/>
              <a:t>Classroom</a:t>
            </a:r>
            <a:r>
              <a:rPr kumimoji="1" lang="ja-JP" altLang="en-US" dirty="0"/>
              <a:t>の基本的な使い方</a:t>
            </a:r>
          </a:p>
        </p:txBody>
      </p:sp>
      <p:sp>
        <p:nvSpPr>
          <p:cNvPr id="6" name="四角形: 角を丸くする 5">
            <a:extLst>
              <a:ext uri="{FF2B5EF4-FFF2-40B4-BE49-F238E27FC236}">
                <a16:creationId xmlns:a16="http://schemas.microsoft.com/office/drawing/2014/main" id="{0B24EF2F-AEC4-49F7-B3E1-92FB15143CEF}"/>
              </a:ext>
            </a:extLst>
          </p:cNvPr>
          <p:cNvSpPr/>
          <p:nvPr/>
        </p:nvSpPr>
        <p:spPr>
          <a:xfrm>
            <a:off x="4665235" y="5732316"/>
            <a:ext cx="764752" cy="3089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2" name="四角形: 角を丸くする 11">
            <a:extLst>
              <a:ext uri="{FF2B5EF4-FFF2-40B4-BE49-F238E27FC236}">
                <a16:creationId xmlns:a16="http://schemas.microsoft.com/office/drawing/2014/main" id="{9B75DAED-9C68-48C3-88CA-E19828EF625A}"/>
              </a:ext>
            </a:extLst>
          </p:cNvPr>
          <p:cNvSpPr/>
          <p:nvPr/>
        </p:nvSpPr>
        <p:spPr>
          <a:xfrm>
            <a:off x="5549066" y="5732316"/>
            <a:ext cx="515978" cy="3089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3" name="四角形: 角を丸くする 12">
            <a:extLst>
              <a:ext uri="{FF2B5EF4-FFF2-40B4-BE49-F238E27FC236}">
                <a16:creationId xmlns:a16="http://schemas.microsoft.com/office/drawing/2014/main" id="{20DD4DF6-1B43-4D75-BA46-D8B6820D204F}"/>
              </a:ext>
            </a:extLst>
          </p:cNvPr>
          <p:cNvSpPr/>
          <p:nvPr/>
        </p:nvSpPr>
        <p:spPr>
          <a:xfrm>
            <a:off x="3238500" y="2417944"/>
            <a:ext cx="216694" cy="282911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4" name="吹き出し: 線 13">
            <a:extLst>
              <a:ext uri="{FF2B5EF4-FFF2-40B4-BE49-F238E27FC236}">
                <a16:creationId xmlns:a16="http://schemas.microsoft.com/office/drawing/2014/main" id="{15CC3F20-7C8A-4E60-8457-0EEB6D5BED3C}"/>
              </a:ext>
            </a:extLst>
          </p:cNvPr>
          <p:cNvSpPr/>
          <p:nvPr/>
        </p:nvSpPr>
        <p:spPr>
          <a:xfrm>
            <a:off x="760977" y="2806832"/>
            <a:ext cx="1801184" cy="365125"/>
          </a:xfrm>
          <a:prstGeom prst="borderCallout1">
            <a:avLst>
              <a:gd name="adj1" fmla="val 45642"/>
              <a:gd name="adj2" fmla="val 99758"/>
              <a:gd name="adj3" fmla="val 25101"/>
              <a:gd name="adj4" fmla="val 132763"/>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050" dirty="0"/>
              <a:t>ブロックグループの選択</a:t>
            </a:r>
          </a:p>
        </p:txBody>
      </p:sp>
      <p:sp>
        <p:nvSpPr>
          <p:cNvPr id="15" name="吹き出し: 線 14">
            <a:extLst>
              <a:ext uri="{FF2B5EF4-FFF2-40B4-BE49-F238E27FC236}">
                <a16:creationId xmlns:a16="http://schemas.microsoft.com/office/drawing/2014/main" id="{223F4609-8951-4957-8008-0CFFF0C1144C}"/>
              </a:ext>
            </a:extLst>
          </p:cNvPr>
          <p:cNvSpPr/>
          <p:nvPr/>
        </p:nvSpPr>
        <p:spPr>
          <a:xfrm>
            <a:off x="9491491" y="2640276"/>
            <a:ext cx="1801184" cy="365125"/>
          </a:xfrm>
          <a:prstGeom prst="borderCallout1">
            <a:avLst>
              <a:gd name="adj1" fmla="val 98251"/>
              <a:gd name="adj2" fmla="val 693"/>
              <a:gd name="adj3" fmla="val 244667"/>
              <a:gd name="adj4" fmla="val -61137"/>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050" dirty="0"/>
              <a:t>ここにブロックを配置する．</a:t>
            </a:r>
          </a:p>
        </p:txBody>
      </p:sp>
      <p:sp>
        <p:nvSpPr>
          <p:cNvPr id="16" name="四角形: 角を丸くする 15">
            <a:extLst>
              <a:ext uri="{FF2B5EF4-FFF2-40B4-BE49-F238E27FC236}">
                <a16:creationId xmlns:a16="http://schemas.microsoft.com/office/drawing/2014/main" id="{AA3C4569-C2AD-4FC2-A5FE-170831AA553B}"/>
              </a:ext>
            </a:extLst>
          </p:cNvPr>
          <p:cNvSpPr/>
          <p:nvPr/>
        </p:nvSpPr>
        <p:spPr>
          <a:xfrm>
            <a:off x="4714874" y="2687968"/>
            <a:ext cx="4137026" cy="2887332"/>
          </a:xfrm>
          <a:prstGeom prst="roundRect">
            <a:avLst>
              <a:gd name="adj" fmla="val 278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9" name="四角形: 角を丸くする 18">
            <a:extLst>
              <a:ext uri="{FF2B5EF4-FFF2-40B4-BE49-F238E27FC236}">
                <a16:creationId xmlns:a16="http://schemas.microsoft.com/office/drawing/2014/main" id="{93CB83F0-5844-44AB-A47B-5A367F04C40A}"/>
              </a:ext>
            </a:extLst>
          </p:cNvPr>
          <p:cNvSpPr/>
          <p:nvPr/>
        </p:nvSpPr>
        <p:spPr>
          <a:xfrm>
            <a:off x="8365330" y="5732316"/>
            <a:ext cx="592933" cy="30891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吹き出し: 線 4">
            <a:extLst>
              <a:ext uri="{FF2B5EF4-FFF2-40B4-BE49-F238E27FC236}">
                <a16:creationId xmlns:a16="http://schemas.microsoft.com/office/drawing/2014/main" id="{69263C34-1021-4B2F-B5A2-F7F2DFD30316}"/>
              </a:ext>
            </a:extLst>
          </p:cNvPr>
          <p:cNvSpPr/>
          <p:nvPr/>
        </p:nvSpPr>
        <p:spPr>
          <a:xfrm>
            <a:off x="3748088" y="6304078"/>
            <a:ext cx="1263566" cy="365125"/>
          </a:xfrm>
          <a:prstGeom prst="borderCallout1">
            <a:avLst>
              <a:gd name="adj1" fmla="val 1942"/>
              <a:gd name="adj2" fmla="val 88774"/>
              <a:gd name="adj3" fmla="val -83821"/>
              <a:gd name="adj4" fmla="val 95016"/>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050" dirty="0"/>
              <a:t>表示の拡大・縮小</a:t>
            </a:r>
          </a:p>
        </p:txBody>
      </p:sp>
      <p:sp>
        <p:nvSpPr>
          <p:cNvPr id="10" name="吹き出し: 線 9">
            <a:extLst>
              <a:ext uri="{FF2B5EF4-FFF2-40B4-BE49-F238E27FC236}">
                <a16:creationId xmlns:a16="http://schemas.microsoft.com/office/drawing/2014/main" id="{C9765041-341D-48C5-AC87-08DC0333298D}"/>
              </a:ext>
            </a:extLst>
          </p:cNvPr>
          <p:cNvSpPr/>
          <p:nvPr/>
        </p:nvSpPr>
        <p:spPr>
          <a:xfrm>
            <a:off x="5549066" y="6307195"/>
            <a:ext cx="1523599" cy="365125"/>
          </a:xfrm>
          <a:prstGeom prst="borderCallout1">
            <a:avLst>
              <a:gd name="adj1" fmla="val -1419"/>
              <a:gd name="adj2" fmla="val 24167"/>
              <a:gd name="adj3" fmla="val -86254"/>
              <a:gd name="adj4" fmla="val 14973"/>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050" dirty="0"/>
              <a:t>もとに戻す，やり直し</a:t>
            </a:r>
          </a:p>
        </p:txBody>
      </p:sp>
      <p:sp>
        <p:nvSpPr>
          <p:cNvPr id="20" name="吹き出し: 線 19">
            <a:extLst>
              <a:ext uri="{FF2B5EF4-FFF2-40B4-BE49-F238E27FC236}">
                <a16:creationId xmlns:a16="http://schemas.microsoft.com/office/drawing/2014/main" id="{76239750-293F-4E9E-A107-0BB6C455CFFE}"/>
              </a:ext>
            </a:extLst>
          </p:cNvPr>
          <p:cNvSpPr/>
          <p:nvPr/>
        </p:nvSpPr>
        <p:spPr>
          <a:xfrm>
            <a:off x="7496174" y="6307195"/>
            <a:ext cx="2552701" cy="365125"/>
          </a:xfrm>
          <a:prstGeom prst="borderCallout1">
            <a:avLst>
              <a:gd name="adj1" fmla="val -4028"/>
              <a:gd name="adj2" fmla="val 48234"/>
              <a:gd name="adj3" fmla="val -91471"/>
              <a:gd name="adj4" fmla="val 45844"/>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050" dirty="0"/>
              <a:t>プログラムを</a:t>
            </a:r>
            <a:r>
              <a:rPr kumimoji="1" lang="en-US" altLang="ja-JP" sz="1050" dirty="0" err="1"/>
              <a:t>EV3</a:t>
            </a:r>
            <a:r>
              <a:rPr kumimoji="1" lang="ja-JP" altLang="en-US" sz="1050" dirty="0"/>
              <a:t>に転送する，実行する</a:t>
            </a:r>
          </a:p>
        </p:txBody>
      </p:sp>
      <p:sp>
        <p:nvSpPr>
          <p:cNvPr id="21" name="四角形: 角を丸くする 20">
            <a:extLst>
              <a:ext uri="{FF2B5EF4-FFF2-40B4-BE49-F238E27FC236}">
                <a16:creationId xmlns:a16="http://schemas.microsoft.com/office/drawing/2014/main" id="{AD5E43D3-9727-450D-B5FB-3627DB3B7A00}"/>
              </a:ext>
            </a:extLst>
          </p:cNvPr>
          <p:cNvSpPr/>
          <p:nvPr/>
        </p:nvSpPr>
        <p:spPr>
          <a:xfrm>
            <a:off x="3519003" y="2417943"/>
            <a:ext cx="1102092" cy="343667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吹き出し: 線 21">
            <a:extLst>
              <a:ext uri="{FF2B5EF4-FFF2-40B4-BE49-F238E27FC236}">
                <a16:creationId xmlns:a16="http://schemas.microsoft.com/office/drawing/2014/main" id="{0EE8B25C-BD37-4315-A4E5-0C12EB1BFBEF}"/>
              </a:ext>
            </a:extLst>
          </p:cNvPr>
          <p:cNvSpPr/>
          <p:nvPr/>
        </p:nvSpPr>
        <p:spPr>
          <a:xfrm>
            <a:off x="195126" y="5066905"/>
            <a:ext cx="2367035" cy="1498996"/>
          </a:xfrm>
          <a:prstGeom prst="borderCallout1">
            <a:avLst>
              <a:gd name="adj1" fmla="val 45642"/>
              <a:gd name="adj2" fmla="val 99758"/>
              <a:gd name="adj3" fmla="val 5078"/>
              <a:gd name="adj4" fmla="val 140189"/>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050" dirty="0"/>
              <a:t>必要なブロックをドラッグして</a:t>
            </a:r>
            <a:br>
              <a:rPr kumimoji="1" lang="en-US" altLang="ja-JP" sz="1050" dirty="0"/>
            </a:br>
            <a:r>
              <a:rPr kumimoji="1" lang="ja-JP" altLang="en-US" sz="1050" dirty="0"/>
              <a:t>右側に持っていき，黄色の「プログラムがスタートした時」ブロックにつなげていく．</a:t>
            </a:r>
            <a:endParaRPr kumimoji="1" lang="en-US" altLang="ja-JP" sz="1050" dirty="0"/>
          </a:p>
          <a:p>
            <a:pPr algn="ctr"/>
            <a:endParaRPr lang="en-US" altLang="ja-JP" sz="1050" dirty="0"/>
          </a:p>
          <a:p>
            <a:pPr algn="ctr"/>
            <a:r>
              <a:rPr lang="ja-JP" altLang="en-US" sz="1050" dirty="0"/>
              <a:t>配置したブロックを消したいときは，</a:t>
            </a:r>
            <a:endParaRPr lang="en-US" altLang="ja-JP" sz="1050" dirty="0"/>
          </a:p>
          <a:p>
            <a:pPr algn="ctr"/>
            <a:r>
              <a:rPr kumimoji="1" lang="ja-JP" altLang="en-US" sz="1050" dirty="0"/>
              <a:t>こちらにドラッグ＆ドロップする．</a:t>
            </a:r>
          </a:p>
        </p:txBody>
      </p:sp>
      <p:sp>
        <p:nvSpPr>
          <p:cNvPr id="23" name="四角形: 角を丸くする 22">
            <a:extLst>
              <a:ext uri="{FF2B5EF4-FFF2-40B4-BE49-F238E27FC236}">
                <a16:creationId xmlns:a16="http://schemas.microsoft.com/office/drawing/2014/main" id="{BAF0021A-7430-4902-AE01-8E58F1EF2070}"/>
              </a:ext>
            </a:extLst>
          </p:cNvPr>
          <p:cNvSpPr/>
          <p:nvPr/>
        </p:nvSpPr>
        <p:spPr>
          <a:xfrm>
            <a:off x="4714874" y="2309812"/>
            <a:ext cx="250533" cy="330463"/>
          </a:xfrm>
          <a:prstGeom prst="roundRect">
            <a:avLst>
              <a:gd name="adj" fmla="val 3407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4" name="吹き出し: 線 23">
            <a:extLst>
              <a:ext uri="{FF2B5EF4-FFF2-40B4-BE49-F238E27FC236}">
                <a16:creationId xmlns:a16="http://schemas.microsoft.com/office/drawing/2014/main" id="{9EE70E76-36BC-443E-93E8-E693F0E8386A}"/>
              </a:ext>
            </a:extLst>
          </p:cNvPr>
          <p:cNvSpPr/>
          <p:nvPr/>
        </p:nvSpPr>
        <p:spPr>
          <a:xfrm>
            <a:off x="4648474" y="1260738"/>
            <a:ext cx="1801184" cy="365125"/>
          </a:xfrm>
          <a:prstGeom prst="borderCallout1">
            <a:avLst>
              <a:gd name="adj1" fmla="val 103468"/>
              <a:gd name="adj2" fmla="val 44321"/>
              <a:gd name="adj3" fmla="val 290319"/>
              <a:gd name="adj4" fmla="val 18186"/>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050" dirty="0" err="1"/>
              <a:t>EV3</a:t>
            </a:r>
            <a:r>
              <a:rPr kumimoji="1" lang="ja-JP" altLang="en-US" sz="1050" dirty="0"/>
              <a:t>本体に接続する．</a:t>
            </a:r>
          </a:p>
        </p:txBody>
      </p:sp>
      <p:sp>
        <p:nvSpPr>
          <p:cNvPr id="25" name="四角形: 角を丸くする 24">
            <a:extLst>
              <a:ext uri="{FF2B5EF4-FFF2-40B4-BE49-F238E27FC236}">
                <a16:creationId xmlns:a16="http://schemas.microsoft.com/office/drawing/2014/main" id="{7501BA95-68F4-4636-9B56-FAD6A9C24732}"/>
              </a:ext>
            </a:extLst>
          </p:cNvPr>
          <p:cNvSpPr/>
          <p:nvPr/>
        </p:nvSpPr>
        <p:spPr>
          <a:xfrm>
            <a:off x="8800761" y="2087397"/>
            <a:ext cx="216547" cy="179553"/>
          </a:xfrm>
          <a:prstGeom prst="roundRect">
            <a:avLst>
              <a:gd name="adj" fmla="val 3407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6" name="吹き出し: 線 25">
            <a:extLst>
              <a:ext uri="{FF2B5EF4-FFF2-40B4-BE49-F238E27FC236}">
                <a16:creationId xmlns:a16="http://schemas.microsoft.com/office/drawing/2014/main" id="{2381BD37-2FE8-40BF-9F5F-1CE4EA71AB14}"/>
              </a:ext>
            </a:extLst>
          </p:cNvPr>
          <p:cNvSpPr/>
          <p:nvPr/>
        </p:nvSpPr>
        <p:spPr>
          <a:xfrm>
            <a:off x="9491490" y="1403548"/>
            <a:ext cx="2129009" cy="365125"/>
          </a:xfrm>
          <a:prstGeom prst="borderCallout1">
            <a:avLst>
              <a:gd name="adj1" fmla="val 98251"/>
              <a:gd name="adj2" fmla="val 958"/>
              <a:gd name="adj3" fmla="val 188580"/>
              <a:gd name="adj4" fmla="val -21822"/>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050" dirty="0"/>
              <a:t>新しいプロジェクトを追加する．</a:t>
            </a:r>
          </a:p>
        </p:txBody>
      </p:sp>
    </p:spTree>
    <p:extLst>
      <p:ext uri="{BB962C8B-B14F-4D97-AF65-F5344CB8AC3E}">
        <p14:creationId xmlns:p14="http://schemas.microsoft.com/office/powerpoint/2010/main" val="2825070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98E6D506-0E7F-402F-B950-535FA6134A37}"/>
              </a:ext>
            </a:extLst>
          </p:cNvPr>
          <p:cNvSpPr>
            <a:spLocks noGrp="1"/>
          </p:cNvSpPr>
          <p:nvPr>
            <p:ph idx="1"/>
          </p:nvPr>
        </p:nvSpPr>
        <p:spPr>
          <a:xfrm>
            <a:off x="335360" y="1100889"/>
            <a:ext cx="11513739" cy="5554554"/>
          </a:xfrm>
        </p:spPr>
        <p:txBody>
          <a:bodyPr>
            <a:normAutofit/>
          </a:bodyPr>
          <a:lstStyle/>
          <a:p>
            <a:r>
              <a:rPr lang="en-US" altLang="ja-JP" sz="2400" dirty="0"/>
              <a:t>MINDSTORMS EV3 Support | LEGO® Education </a:t>
            </a:r>
            <a:r>
              <a:rPr lang="en-US" altLang="ja-JP" sz="2400" dirty="0">
                <a:hlinkClick r:id="rId2"/>
              </a:rPr>
              <a:t>https://education.lego.com/en-us/product-resources/mindstorms-ev3/teacher-resources/python-for-ev3</a:t>
            </a:r>
            <a:br>
              <a:rPr lang="en-US" altLang="ja-JP" sz="2400" dirty="0"/>
            </a:br>
            <a:r>
              <a:rPr lang="ja-JP" altLang="en-US" sz="2400" dirty="0"/>
              <a:t>から，</a:t>
            </a:r>
            <a:r>
              <a:rPr kumimoji="1" lang="en-US" altLang="ja-JP" sz="2400" dirty="0"/>
              <a:t>ev3micropythonv200sdcardimage.zip (359MB) </a:t>
            </a:r>
            <a:r>
              <a:rPr kumimoji="1" lang="ja-JP" altLang="en-US" sz="2400" dirty="0"/>
              <a:t>をダウンロード</a:t>
            </a:r>
            <a:endParaRPr kumimoji="1" lang="en-US" altLang="ja-JP" sz="2400" dirty="0"/>
          </a:p>
          <a:p>
            <a:r>
              <a:rPr lang="ja-JP" altLang="en-US" sz="2400" dirty="0"/>
              <a:t>右クリックして，すべて展開</a:t>
            </a:r>
            <a:endParaRPr kumimoji="1" lang="ja-JP" altLang="en-US" sz="2400" dirty="0"/>
          </a:p>
        </p:txBody>
      </p:sp>
      <p:sp>
        <p:nvSpPr>
          <p:cNvPr id="3" name="スライド番号プレースホルダー 2">
            <a:extLst>
              <a:ext uri="{FF2B5EF4-FFF2-40B4-BE49-F238E27FC236}">
                <a16:creationId xmlns:a16="http://schemas.microsoft.com/office/drawing/2014/main" id="{D8ACCEF2-7D99-4A0A-BE35-281D75CBD652}"/>
              </a:ext>
            </a:extLst>
          </p:cNvPr>
          <p:cNvSpPr>
            <a:spLocks noGrp="1"/>
          </p:cNvSpPr>
          <p:nvPr>
            <p:ph type="sldNum" sz="quarter" idx="12"/>
          </p:nvPr>
        </p:nvSpPr>
        <p:spPr/>
        <p:txBody>
          <a:bodyPr/>
          <a:lstStyle/>
          <a:p>
            <a:fld id="{13AB05CA-B2B8-0B46-A3D3-7CDE1DE4FAD6}" type="slidenum">
              <a:rPr lang="ja-JP" altLang="en-US" smtClean="0"/>
              <a:pPr/>
              <a:t>3</a:t>
            </a:fld>
            <a:endParaRPr lang="ja-JP" altLang="en-US" dirty="0"/>
          </a:p>
        </p:txBody>
      </p:sp>
      <p:sp>
        <p:nvSpPr>
          <p:cNvPr id="4" name="タイトル 3">
            <a:extLst>
              <a:ext uri="{FF2B5EF4-FFF2-40B4-BE49-F238E27FC236}">
                <a16:creationId xmlns:a16="http://schemas.microsoft.com/office/drawing/2014/main" id="{34B97490-98E4-4518-89F4-A1B9C285A851}"/>
              </a:ext>
            </a:extLst>
          </p:cNvPr>
          <p:cNvSpPr>
            <a:spLocks noGrp="1"/>
          </p:cNvSpPr>
          <p:nvPr>
            <p:ph type="title"/>
          </p:nvPr>
        </p:nvSpPr>
        <p:spPr/>
        <p:txBody>
          <a:bodyPr/>
          <a:lstStyle/>
          <a:p>
            <a:r>
              <a:rPr kumimoji="1" lang="en-US" altLang="ja-JP" dirty="0"/>
              <a:t>EV3 MicroPython2</a:t>
            </a:r>
            <a:r>
              <a:rPr kumimoji="1" lang="ja-JP" altLang="en-US" dirty="0"/>
              <a:t>のイメージのダウンロード</a:t>
            </a:r>
          </a:p>
        </p:txBody>
      </p:sp>
      <p:grpSp>
        <p:nvGrpSpPr>
          <p:cNvPr id="5" name="グループ化 4">
            <a:extLst>
              <a:ext uri="{FF2B5EF4-FFF2-40B4-BE49-F238E27FC236}">
                <a16:creationId xmlns:a16="http://schemas.microsoft.com/office/drawing/2014/main" id="{A3A6B53A-D9D0-4D6E-919D-508C168CA4E3}"/>
              </a:ext>
            </a:extLst>
          </p:cNvPr>
          <p:cNvGrpSpPr/>
          <p:nvPr/>
        </p:nvGrpSpPr>
        <p:grpSpPr>
          <a:xfrm>
            <a:off x="171451" y="3189413"/>
            <a:ext cx="4172774" cy="3427038"/>
            <a:chOff x="5478325" y="1107239"/>
            <a:chExt cx="6476388" cy="5318961"/>
          </a:xfrm>
        </p:grpSpPr>
        <p:pic>
          <p:nvPicPr>
            <p:cNvPr id="6" name="図 5">
              <a:extLst>
                <a:ext uri="{FF2B5EF4-FFF2-40B4-BE49-F238E27FC236}">
                  <a16:creationId xmlns:a16="http://schemas.microsoft.com/office/drawing/2014/main" id="{B051206F-1A66-4DD5-94DF-20A81419279D}"/>
                </a:ext>
              </a:extLst>
            </p:cNvPr>
            <p:cNvPicPr>
              <a:picLocks noChangeAspect="1"/>
            </p:cNvPicPr>
            <p:nvPr/>
          </p:nvPicPr>
          <p:blipFill>
            <a:blip r:embed="rId3"/>
            <a:stretch>
              <a:fillRect/>
            </a:stretch>
          </p:blipFill>
          <p:spPr>
            <a:xfrm>
              <a:off x="5478325" y="1107239"/>
              <a:ext cx="6476388" cy="5318961"/>
            </a:xfrm>
            <a:prstGeom prst="rect">
              <a:avLst/>
            </a:prstGeom>
          </p:spPr>
        </p:pic>
        <p:sp>
          <p:nvSpPr>
            <p:cNvPr id="7" name="楕円 6">
              <a:extLst>
                <a:ext uri="{FF2B5EF4-FFF2-40B4-BE49-F238E27FC236}">
                  <a16:creationId xmlns:a16="http://schemas.microsoft.com/office/drawing/2014/main" id="{BC5C8C20-2EBA-4293-BC2A-5BD7B7A5C152}"/>
                </a:ext>
              </a:extLst>
            </p:cNvPr>
            <p:cNvSpPr/>
            <p:nvPr/>
          </p:nvSpPr>
          <p:spPr>
            <a:xfrm>
              <a:off x="8966201" y="5800725"/>
              <a:ext cx="1400186" cy="6254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8" name="図 7">
            <a:extLst>
              <a:ext uri="{FF2B5EF4-FFF2-40B4-BE49-F238E27FC236}">
                <a16:creationId xmlns:a16="http://schemas.microsoft.com/office/drawing/2014/main" id="{CA9E40E2-F041-49D4-8A8A-954BAB7B3FA9}"/>
              </a:ext>
            </a:extLst>
          </p:cNvPr>
          <p:cNvPicPr>
            <a:picLocks noChangeAspect="1"/>
          </p:cNvPicPr>
          <p:nvPr/>
        </p:nvPicPr>
        <p:blipFill>
          <a:blip r:embed="rId4"/>
          <a:stretch>
            <a:fillRect/>
          </a:stretch>
        </p:blipFill>
        <p:spPr>
          <a:xfrm>
            <a:off x="4344225" y="3878166"/>
            <a:ext cx="2893769" cy="2115032"/>
          </a:xfrm>
          <a:prstGeom prst="rect">
            <a:avLst/>
          </a:prstGeom>
        </p:spPr>
      </p:pic>
      <p:pic>
        <p:nvPicPr>
          <p:cNvPr id="10" name="図 9">
            <a:extLst>
              <a:ext uri="{FF2B5EF4-FFF2-40B4-BE49-F238E27FC236}">
                <a16:creationId xmlns:a16="http://schemas.microsoft.com/office/drawing/2014/main" id="{F0072788-7605-4C1A-BFFC-5F48A0B55467}"/>
              </a:ext>
            </a:extLst>
          </p:cNvPr>
          <p:cNvPicPr>
            <a:picLocks noChangeAspect="1"/>
          </p:cNvPicPr>
          <p:nvPr/>
        </p:nvPicPr>
        <p:blipFill>
          <a:blip r:embed="rId5"/>
          <a:stretch>
            <a:fillRect/>
          </a:stretch>
        </p:blipFill>
        <p:spPr>
          <a:xfrm>
            <a:off x="7758109" y="3540003"/>
            <a:ext cx="4072353" cy="2726406"/>
          </a:xfrm>
          <a:prstGeom prst="rect">
            <a:avLst/>
          </a:prstGeom>
        </p:spPr>
      </p:pic>
    </p:spTree>
    <p:extLst>
      <p:ext uri="{BB962C8B-B14F-4D97-AF65-F5344CB8AC3E}">
        <p14:creationId xmlns:p14="http://schemas.microsoft.com/office/powerpoint/2010/main" val="325388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A6DF517-7654-43EB-87AC-02DD53CCEE4F}"/>
              </a:ext>
            </a:extLst>
          </p:cNvPr>
          <p:cNvSpPr>
            <a:spLocks noGrp="1"/>
          </p:cNvSpPr>
          <p:nvPr>
            <p:ph idx="1"/>
          </p:nvPr>
        </p:nvSpPr>
        <p:spPr/>
        <p:txBody>
          <a:bodyPr/>
          <a:lstStyle/>
          <a:p>
            <a:r>
              <a:rPr kumimoji="1" lang="en-US" altLang="ja-JP" dirty="0" err="1"/>
              <a:t>EV3</a:t>
            </a:r>
            <a:r>
              <a:rPr kumimoji="1" lang="ja-JP" altLang="en-US" dirty="0"/>
              <a:t>アイコンが赤色→未接続，緑色→接続中</a:t>
            </a:r>
            <a:endParaRPr kumimoji="1" lang="en-US" altLang="ja-JP" dirty="0"/>
          </a:p>
          <a:p>
            <a:r>
              <a:rPr lang="en-US" altLang="ja-JP" dirty="0" err="1"/>
              <a:t>EV3</a:t>
            </a:r>
            <a:r>
              <a:rPr lang="ja-JP" altLang="en-US" dirty="0"/>
              <a:t>アイコンを</a:t>
            </a:r>
            <a:r>
              <a:rPr kumimoji="1" lang="ja-JP" altLang="en-US" dirty="0"/>
              <a:t>クリック．</a:t>
            </a:r>
          </a:p>
        </p:txBody>
      </p:sp>
      <p:sp>
        <p:nvSpPr>
          <p:cNvPr id="3" name="スライド番号プレースホルダー 2">
            <a:extLst>
              <a:ext uri="{FF2B5EF4-FFF2-40B4-BE49-F238E27FC236}">
                <a16:creationId xmlns:a16="http://schemas.microsoft.com/office/drawing/2014/main" id="{C9151067-0C43-43A0-BDFA-DAA97119D17C}"/>
              </a:ext>
            </a:extLst>
          </p:cNvPr>
          <p:cNvSpPr>
            <a:spLocks noGrp="1"/>
          </p:cNvSpPr>
          <p:nvPr>
            <p:ph type="sldNum" sz="quarter" idx="12"/>
          </p:nvPr>
        </p:nvSpPr>
        <p:spPr/>
        <p:txBody>
          <a:bodyPr/>
          <a:lstStyle/>
          <a:p>
            <a:fld id="{13AB05CA-B2B8-0B46-A3D3-7CDE1DE4FAD6}" type="slidenum">
              <a:rPr lang="ja-JP" altLang="en-US" smtClean="0"/>
              <a:pPr/>
              <a:t>30</a:t>
            </a:fld>
            <a:endParaRPr lang="ja-JP" altLang="en-US" dirty="0"/>
          </a:p>
        </p:txBody>
      </p:sp>
      <p:sp>
        <p:nvSpPr>
          <p:cNvPr id="4" name="タイトル 3">
            <a:extLst>
              <a:ext uri="{FF2B5EF4-FFF2-40B4-BE49-F238E27FC236}">
                <a16:creationId xmlns:a16="http://schemas.microsoft.com/office/drawing/2014/main" id="{CFD29596-A0F4-4408-8712-DFCE51CBF37D}"/>
              </a:ext>
            </a:extLst>
          </p:cNvPr>
          <p:cNvSpPr>
            <a:spLocks noGrp="1"/>
          </p:cNvSpPr>
          <p:nvPr>
            <p:ph type="title"/>
          </p:nvPr>
        </p:nvSpPr>
        <p:spPr/>
        <p:txBody>
          <a:bodyPr/>
          <a:lstStyle/>
          <a:p>
            <a:r>
              <a:rPr kumimoji="1" lang="en-US" altLang="ja-JP" dirty="0" err="1"/>
              <a:t>EV3</a:t>
            </a:r>
            <a:r>
              <a:rPr kumimoji="1" lang="ja-JP" altLang="en-US" dirty="0"/>
              <a:t>本体と</a:t>
            </a:r>
            <a:r>
              <a:rPr kumimoji="1" lang="en-US" altLang="ja-JP" dirty="0"/>
              <a:t>PC</a:t>
            </a:r>
            <a:r>
              <a:rPr kumimoji="1" lang="ja-JP" altLang="en-US" dirty="0"/>
              <a:t>を接続</a:t>
            </a:r>
          </a:p>
        </p:txBody>
      </p:sp>
      <p:grpSp>
        <p:nvGrpSpPr>
          <p:cNvPr id="15" name="グループ化 14">
            <a:extLst>
              <a:ext uri="{FF2B5EF4-FFF2-40B4-BE49-F238E27FC236}">
                <a16:creationId xmlns:a16="http://schemas.microsoft.com/office/drawing/2014/main" id="{2F5C47B1-6114-4950-8578-82F988216A02}"/>
              </a:ext>
            </a:extLst>
          </p:cNvPr>
          <p:cNvGrpSpPr/>
          <p:nvPr/>
        </p:nvGrpSpPr>
        <p:grpSpPr>
          <a:xfrm>
            <a:off x="3140402" y="2392168"/>
            <a:ext cx="5911195" cy="4283474"/>
            <a:chOff x="3174691" y="1863661"/>
            <a:chExt cx="5842617" cy="4233780"/>
          </a:xfrm>
        </p:grpSpPr>
        <p:pic>
          <p:nvPicPr>
            <p:cNvPr id="5" name="図 4">
              <a:extLst>
                <a:ext uri="{FF2B5EF4-FFF2-40B4-BE49-F238E27FC236}">
                  <a16:creationId xmlns:a16="http://schemas.microsoft.com/office/drawing/2014/main" id="{324F955F-B911-489C-9CCB-C4503960FB84}"/>
                </a:ext>
              </a:extLst>
            </p:cNvPr>
            <p:cNvPicPr>
              <a:picLocks noChangeAspect="1"/>
            </p:cNvPicPr>
            <p:nvPr/>
          </p:nvPicPr>
          <p:blipFill>
            <a:blip r:embed="rId2"/>
            <a:stretch>
              <a:fillRect/>
            </a:stretch>
          </p:blipFill>
          <p:spPr>
            <a:xfrm>
              <a:off x="3174691" y="1863661"/>
              <a:ext cx="5842617" cy="4233780"/>
            </a:xfrm>
            <a:prstGeom prst="rect">
              <a:avLst/>
            </a:prstGeom>
          </p:spPr>
        </p:pic>
        <p:sp>
          <p:nvSpPr>
            <p:cNvPr id="12" name="四角形: 角を丸くする 11">
              <a:extLst>
                <a:ext uri="{FF2B5EF4-FFF2-40B4-BE49-F238E27FC236}">
                  <a16:creationId xmlns:a16="http://schemas.microsoft.com/office/drawing/2014/main" id="{884F2E6D-FDC4-46AA-A996-8351A9AC3B78}"/>
                </a:ext>
              </a:extLst>
            </p:cNvPr>
            <p:cNvSpPr/>
            <p:nvPr/>
          </p:nvSpPr>
          <p:spPr>
            <a:xfrm>
              <a:off x="4714874" y="2309812"/>
              <a:ext cx="250533" cy="330463"/>
            </a:xfrm>
            <a:prstGeom prst="roundRect">
              <a:avLst>
                <a:gd name="adj" fmla="val 3407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spTree>
    <p:extLst>
      <p:ext uri="{BB962C8B-B14F-4D97-AF65-F5344CB8AC3E}">
        <p14:creationId xmlns:p14="http://schemas.microsoft.com/office/powerpoint/2010/main" val="2043183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F2F4056-8456-401A-9896-3AE95A6389BA}"/>
              </a:ext>
            </a:extLst>
          </p:cNvPr>
          <p:cNvSpPr>
            <a:spLocks noGrp="1"/>
          </p:cNvSpPr>
          <p:nvPr>
            <p:ph idx="1"/>
          </p:nvPr>
        </p:nvSpPr>
        <p:spPr/>
        <p:txBody>
          <a:bodyPr>
            <a:normAutofit/>
          </a:bodyPr>
          <a:lstStyle/>
          <a:p>
            <a:r>
              <a:rPr kumimoji="1" lang="en-US" altLang="ja-JP" sz="2400" dirty="0"/>
              <a:t>EV3</a:t>
            </a:r>
            <a:r>
              <a:rPr kumimoji="1" lang="ja-JP" altLang="en-US" sz="2400" dirty="0"/>
              <a:t>本体</a:t>
            </a:r>
            <a:endParaRPr kumimoji="1" lang="en-US" altLang="ja-JP" sz="2400" dirty="0"/>
          </a:p>
          <a:p>
            <a:pPr lvl="1"/>
            <a:r>
              <a:rPr lang="en-US" altLang="ja-JP" sz="2000" dirty="0"/>
              <a:t>microSD</a:t>
            </a:r>
            <a:r>
              <a:rPr lang="ja-JP" altLang="en-US" sz="2000" dirty="0"/>
              <a:t>を挿さずに起動</a:t>
            </a:r>
            <a:endParaRPr lang="en-US" altLang="ja-JP" sz="2000" dirty="0"/>
          </a:p>
          <a:p>
            <a:pPr lvl="1"/>
            <a:r>
              <a:rPr lang="en-US" altLang="ja-JP" sz="2000" dirty="0"/>
              <a:t>Bluetooth</a:t>
            </a:r>
            <a:r>
              <a:rPr lang="ja-JP" altLang="en-US" sz="2000" dirty="0"/>
              <a:t>設定</a:t>
            </a:r>
            <a:endParaRPr lang="en-US" altLang="ja-JP" sz="2000" dirty="0"/>
          </a:p>
          <a:p>
            <a:pPr lvl="1"/>
            <a:r>
              <a:rPr lang="en-US" altLang="ja-JP" sz="2000" dirty="0"/>
              <a:t>Visibility</a:t>
            </a:r>
            <a:r>
              <a:rPr lang="ja-JP" altLang="en-US" sz="2000" dirty="0"/>
              <a:t>と</a:t>
            </a:r>
            <a:r>
              <a:rPr lang="en-US" altLang="ja-JP" sz="2000" dirty="0"/>
              <a:t>Bluetooth</a:t>
            </a:r>
            <a:r>
              <a:rPr lang="ja-JP" altLang="en-US" sz="2000" dirty="0"/>
              <a:t>にチェックを入れる．</a:t>
            </a:r>
            <a:endParaRPr lang="en-US" altLang="ja-JP" sz="2000" dirty="0"/>
          </a:p>
          <a:p>
            <a:pPr lvl="1"/>
            <a:r>
              <a:rPr kumimoji="1" lang="en-US" altLang="ja-JP" sz="2000" b="1" dirty="0">
                <a:solidFill>
                  <a:srgbClr val="FF0000"/>
                </a:solidFill>
              </a:rPr>
              <a:t>iPhone/iPad/iPod</a:t>
            </a:r>
            <a:r>
              <a:rPr lang="ja-JP" altLang="en-US" sz="2000" b="1" dirty="0">
                <a:solidFill>
                  <a:srgbClr val="FF0000"/>
                </a:solidFill>
              </a:rPr>
              <a:t>のチェックはしない．</a:t>
            </a:r>
            <a:endParaRPr lang="en-US" altLang="ja-JP" sz="2000" b="1" dirty="0">
              <a:solidFill>
                <a:srgbClr val="FF0000"/>
              </a:solidFill>
            </a:endParaRPr>
          </a:p>
          <a:p>
            <a:r>
              <a:rPr lang="en-US" altLang="ja-JP" sz="2400" dirty="0"/>
              <a:t>EV3</a:t>
            </a:r>
            <a:r>
              <a:rPr lang="ja-JP" altLang="en-US" sz="2400" dirty="0"/>
              <a:t> </a:t>
            </a:r>
            <a:r>
              <a:rPr lang="en-US" altLang="ja-JP" sz="2400" dirty="0"/>
              <a:t>Classroom</a:t>
            </a:r>
          </a:p>
          <a:p>
            <a:pPr lvl="1"/>
            <a:r>
              <a:rPr kumimoji="1" lang="ja-JP" altLang="en-US" sz="2000" dirty="0"/>
              <a:t>自分の</a:t>
            </a:r>
            <a:r>
              <a:rPr kumimoji="1" lang="en-US" altLang="ja-JP" sz="2000" dirty="0"/>
              <a:t>EV3</a:t>
            </a:r>
            <a:r>
              <a:rPr kumimoji="1" lang="ja-JP" altLang="en-US" sz="2000" dirty="0"/>
              <a:t>デバイスが</a:t>
            </a:r>
            <a:br>
              <a:rPr kumimoji="1" lang="en-US" altLang="ja-JP" sz="2000" dirty="0"/>
            </a:br>
            <a:r>
              <a:rPr kumimoji="1" lang="ja-JP" altLang="en-US" sz="2000" dirty="0"/>
              <a:t>現れたら，接続をクリックする．</a:t>
            </a:r>
            <a:endParaRPr kumimoji="1" lang="en-US" altLang="ja-JP" sz="2000" dirty="0"/>
          </a:p>
          <a:p>
            <a:r>
              <a:rPr kumimoji="1" lang="en-US" altLang="ja-JP" sz="2400" dirty="0"/>
              <a:t>EV3</a:t>
            </a:r>
            <a:r>
              <a:rPr kumimoji="1" lang="ja-JP" altLang="en-US" sz="2400" dirty="0"/>
              <a:t>本体</a:t>
            </a:r>
            <a:endParaRPr kumimoji="1" lang="en-US" altLang="ja-JP" sz="2400" dirty="0"/>
          </a:p>
          <a:p>
            <a:pPr lvl="1"/>
            <a:r>
              <a:rPr kumimoji="1" lang="en-US" altLang="ja-JP" sz="2000" dirty="0"/>
              <a:t>Connect? </a:t>
            </a:r>
            <a:r>
              <a:rPr kumimoji="1" lang="ja-JP" altLang="en-US" sz="2000" dirty="0"/>
              <a:t>コンピュータ名 が出るので</a:t>
            </a:r>
            <a:br>
              <a:rPr kumimoji="1" lang="en-US" altLang="ja-JP" sz="2000" dirty="0"/>
            </a:br>
            <a:r>
              <a:rPr kumimoji="1" lang="ja-JP" altLang="en-US" sz="2000" dirty="0"/>
              <a:t>チェックを選んで，中ボタンを押す．</a:t>
            </a:r>
            <a:endParaRPr kumimoji="1" lang="en-US" altLang="ja-JP" sz="2000" dirty="0"/>
          </a:p>
          <a:p>
            <a:pPr lvl="1"/>
            <a:r>
              <a:rPr kumimoji="1" lang="en-US" altLang="ja-JP" sz="2000" dirty="0"/>
              <a:t>PASSKEY</a:t>
            </a:r>
            <a:r>
              <a:rPr kumimoji="1" lang="ja-JP" altLang="en-US" sz="2000" dirty="0"/>
              <a:t>入力画面になるので，</a:t>
            </a:r>
            <a:br>
              <a:rPr kumimoji="1" lang="en-US" altLang="ja-JP" sz="2000" dirty="0"/>
            </a:br>
            <a:r>
              <a:rPr kumimoji="1" lang="en-US" altLang="ja-JP" sz="2000" dirty="0"/>
              <a:t>1234</a:t>
            </a:r>
            <a:r>
              <a:rPr kumimoji="1" lang="ja-JP" altLang="en-US" sz="2000" dirty="0"/>
              <a:t>を入力（自動的に入力され</a:t>
            </a:r>
            <a:br>
              <a:rPr kumimoji="1" lang="en-US" altLang="ja-JP" sz="2000" dirty="0"/>
            </a:br>
            <a:r>
              <a:rPr kumimoji="1" lang="ja-JP" altLang="en-US" sz="2000" dirty="0"/>
              <a:t>ている）して，チェック（中ボタン）</a:t>
            </a:r>
            <a:br>
              <a:rPr kumimoji="1" lang="en-US" altLang="ja-JP" sz="2000" dirty="0"/>
            </a:br>
            <a:r>
              <a:rPr kumimoji="1" lang="ja-JP" altLang="en-US" sz="2000" dirty="0"/>
              <a:t>を押す．</a:t>
            </a:r>
            <a:endParaRPr kumimoji="1" lang="en-US" altLang="ja-JP" sz="2000" dirty="0"/>
          </a:p>
          <a:p>
            <a:pPr lvl="1"/>
            <a:endParaRPr kumimoji="1" lang="en-US" altLang="ja-JP" sz="2000" dirty="0"/>
          </a:p>
          <a:p>
            <a:pPr lvl="1"/>
            <a:endParaRPr kumimoji="1" lang="ja-JP" altLang="en-US" sz="2000" dirty="0"/>
          </a:p>
        </p:txBody>
      </p:sp>
      <p:sp>
        <p:nvSpPr>
          <p:cNvPr id="3" name="スライド番号プレースホルダー 2">
            <a:extLst>
              <a:ext uri="{FF2B5EF4-FFF2-40B4-BE49-F238E27FC236}">
                <a16:creationId xmlns:a16="http://schemas.microsoft.com/office/drawing/2014/main" id="{F654273A-8FF8-4AF5-BCD7-628CB0B5817C}"/>
              </a:ext>
            </a:extLst>
          </p:cNvPr>
          <p:cNvSpPr>
            <a:spLocks noGrp="1"/>
          </p:cNvSpPr>
          <p:nvPr>
            <p:ph type="sldNum" sz="quarter" idx="12"/>
          </p:nvPr>
        </p:nvSpPr>
        <p:spPr/>
        <p:txBody>
          <a:bodyPr/>
          <a:lstStyle/>
          <a:p>
            <a:fld id="{13AB05CA-B2B8-0B46-A3D3-7CDE1DE4FAD6}" type="slidenum">
              <a:rPr lang="ja-JP" altLang="en-US" smtClean="0"/>
              <a:pPr/>
              <a:t>31</a:t>
            </a:fld>
            <a:endParaRPr lang="ja-JP" altLang="en-US" dirty="0"/>
          </a:p>
        </p:txBody>
      </p:sp>
      <p:sp>
        <p:nvSpPr>
          <p:cNvPr id="4" name="タイトル 3">
            <a:extLst>
              <a:ext uri="{FF2B5EF4-FFF2-40B4-BE49-F238E27FC236}">
                <a16:creationId xmlns:a16="http://schemas.microsoft.com/office/drawing/2014/main" id="{B455AFED-3CA8-4080-9F6E-F601135DDD5D}"/>
              </a:ext>
            </a:extLst>
          </p:cNvPr>
          <p:cNvSpPr>
            <a:spLocks noGrp="1"/>
          </p:cNvSpPr>
          <p:nvPr>
            <p:ph type="title"/>
          </p:nvPr>
        </p:nvSpPr>
        <p:spPr/>
        <p:txBody>
          <a:bodyPr/>
          <a:lstStyle/>
          <a:p>
            <a:r>
              <a:rPr lang="en-US" altLang="ja-JP" dirty="0"/>
              <a:t>Bluetooth</a:t>
            </a:r>
            <a:r>
              <a:rPr lang="ja-JP" altLang="en-US" dirty="0"/>
              <a:t>で接続するには</a:t>
            </a:r>
            <a:endParaRPr kumimoji="1" lang="ja-JP" altLang="en-US" dirty="0"/>
          </a:p>
        </p:txBody>
      </p:sp>
      <p:pic>
        <p:nvPicPr>
          <p:cNvPr id="6" name="図 5">
            <a:extLst>
              <a:ext uri="{FF2B5EF4-FFF2-40B4-BE49-F238E27FC236}">
                <a16:creationId xmlns:a16="http://schemas.microsoft.com/office/drawing/2014/main" id="{872FC599-1579-41C6-8102-B2C9B034308A}"/>
              </a:ext>
            </a:extLst>
          </p:cNvPr>
          <p:cNvPicPr>
            <a:picLocks noChangeAspect="1"/>
          </p:cNvPicPr>
          <p:nvPr/>
        </p:nvPicPr>
        <p:blipFill>
          <a:blip r:embed="rId2"/>
          <a:stretch>
            <a:fillRect/>
          </a:stretch>
        </p:blipFill>
        <p:spPr>
          <a:xfrm>
            <a:off x="6514991" y="1100889"/>
            <a:ext cx="4540344" cy="3285458"/>
          </a:xfrm>
          <a:prstGeom prst="rect">
            <a:avLst/>
          </a:prstGeom>
        </p:spPr>
      </p:pic>
      <p:pic>
        <p:nvPicPr>
          <p:cNvPr id="7" name="図 6" descr="オーブン, 車, 電子レンジ, バス が含まれている画像&#10;&#10;自動的に生成された説明">
            <a:extLst>
              <a:ext uri="{FF2B5EF4-FFF2-40B4-BE49-F238E27FC236}">
                <a16:creationId xmlns:a16="http://schemas.microsoft.com/office/drawing/2014/main" id="{8B79127D-96BE-4932-BF1E-87526D7AECA8}"/>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40000" contrast="-20000"/>
                    </a14:imgEffect>
                  </a14:imgLayer>
                </a14:imgProps>
              </a:ext>
            </a:extLst>
          </a:blip>
          <a:srcRect t="4503" r="6350" b="40751"/>
          <a:stretch/>
        </p:blipFill>
        <p:spPr>
          <a:xfrm>
            <a:off x="9006608" y="4631402"/>
            <a:ext cx="2980822" cy="1742541"/>
          </a:xfrm>
          <a:prstGeom prst="rect">
            <a:avLst/>
          </a:prstGeom>
        </p:spPr>
      </p:pic>
      <p:pic>
        <p:nvPicPr>
          <p:cNvPr id="9" name="図 8" descr="壁に掛けられた看板&#10;&#10;自動的に生成された説明">
            <a:extLst>
              <a:ext uri="{FF2B5EF4-FFF2-40B4-BE49-F238E27FC236}">
                <a16:creationId xmlns:a16="http://schemas.microsoft.com/office/drawing/2014/main" id="{D3AF815F-A848-49FB-85E7-316975D9C237}"/>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Effect>
                      <a14:brightnessContrast bright="40000" contrast="-20000"/>
                    </a14:imgEffect>
                  </a14:imgLayer>
                </a14:imgProps>
              </a:ext>
            </a:extLst>
          </a:blip>
          <a:srcRect t="5827" r="5026" b="38897"/>
          <a:stretch/>
        </p:blipFill>
        <p:spPr>
          <a:xfrm>
            <a:off x="5780289" y="4573223"/>
            <a:ext cx="2950287" cy="1717095"/>
          </a:xfrm>
          <a:prstGeom prst="rect">
            <a:avLst/>
          </a:prstGeom>
        </p:spPr>
      </p:pic>
    </p:spTree>
    <p:extLst>
      <p:ext uri="{BB962C8B-B14F-4D97-AF65-F5344CB8AC3E}">
        <p14:creationId xmlns:p14="http://schemas.microsoft.com/office/powerpoint/2010/main" val="4127406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7752AC2-FD1A-4410-8224-7691F2F89FA5}"/>
              </a:ext>
            </a:extLst>
          </p:cNvPr>
          <p:cNvSpPr>
            <a:spLocks noGrp="1"/>
          </p:cNvSpPr>
          <p:nvPr>
            <p:ph idx="1"/>
          </p:nvPr>
        </p:nvSpPr>
        <p:spPr/>
        <p:txBody>
          <a:bodyPr/>
          <a:lstStyle/>
          <a:p>
            <a:r>
              <a:rPr kumimoji="1" lang="en-US" altLang="ja-JP" dirty="0"/>
              <a:t>EV3</a:t>
            </a:r>
            <a:r>
              <a:rPr kumimoji="1" lang="ja-JP" altLang="en-US" dirty="0"/>
              <a:t>のアイコンが緑になる．</a:t>
            </a:r>
            <a:endParaRPr kumimoji="1" lang="en-US" altLang="ja-JP" dirty="0"/>
          </a:p>
          <a:p>
            <a:r>
              <a:rPr lang="en-US" altLang="ja-JP" dirty="0"/>
              <a:t>EV3</a:t>
            </a:r>
            <a:r>
              <a:rPr lang="ja-JP" altLang="en-US" dirty="0"/>
              <a:t>に接続しているモーターやセンサが表示される．</a:t>
            </a:r>
            <a:endParaRPr kumimoji="1" lang="ja-JP" altLang="en-US" dirty="0"/>
          </a:p>
        </p:txBody>
      </p:sp>
      <p:sp>
        <p:nvSpPr>
          <p:cNvPr id="3" name="スライド番号プレースホルダー 2">
            <a:extLst>
              <a:ext uri="{FF2B5EF4-FFF2-40B4-BE49-F238E27FC236}">
                <a16:creationId xmlns:a16="http://schemas.microsoft.com/office/drawing/2014/main" id="{DBD7DDEE-23F5-4817-B8EC-1C290DACEC81}"/>
              </a:ext>
            </a:extLst>
          </p:cNvPr>
          <p:cNvSpPr>
            <a:spLocks noGrp="1"/>
          </p:cNvSpPr>
          <p:nvPr>
            <p:ph type="sldNum" sz="quarter" idx="12"/>
          </p:nvPr>
        </p:nvSpPr>
        <p:spPr/>
        <p:txBody>
          <a:bodyPr/>
          <a:lstStyle/>
          <a:p>
            <a:fld id="{13AB05CA-B2B8-0B46-A3D3-7CDE1DE4FAD6}" type="slidenum">
              <a:rPr lang="ja-JP" altLang="en-US" smtClean="0"/>
              <a:pPr/>
              <a:t>32</a:t>
            </a:fld>
            <a:endParaRPr lang="ja-JP" altLang="en-US" dirty="0"/>
          </a:p>
        </p:txBody>
      </p:sp>
      <p:sp>
        <p:nvSpPr>
          <p:cNvPr id="4" name="タイトル 3">
            <a:extLst>
              <a:ext uri="{FF2B5EF4-FFF2-40B4-BE49-F238E27FC236}">
                <a16:creationId xmlns:a16="http://schemas.microsoft.com/office/drawing/2014/main" id="{2EBB2F33-32D9-4320-B484-CA24FEE78506}"/>
              </a:ext>
            </a:extLst>
          </p:cNvPr>
          <p:cNvSpPr>
            <a:spLocks noGrp="1"/>
          </p:cNvSpPr>
          <p:nvPr>
            <p:ph type="title"/>
          </p:nvPr>
        </p:nvSpPr>
        <p:spPr/>
        <p:txBody>
          <a:bodyPr/>
          <a:lstStyle/>
          <a:p>
            <a:r>
              <a:rPr kumimoji="1" lang="en-US" altLang="ja-JP" dirty="0"/>
              <a:t>Bluetooth</a:t>
            </a:r>
            <a:r>
              <a:rPr kumimoji="1" lang="ja-JP" altLang="en-US" dirty="0"/>
              <a:t>接続完了</a:t>
            </a:r>
          </a:p>
        </p:txBody>
      </p:sp>
      <p:pic>
        <p:nvPicPr>
          <p:cNvPr id="6" name="図 5">
            <a:extLst>
              <a:ext uri="{FF2B5EF4-FFF2-40B4-BE49-F238E27FC236}">
                <a16:creationId xmlns:a16="http://schemas.microsoft.com/office/drawing/2014/main" id="{A71DD53C-9D3C-45C5-AD3C-5527F3F82EAD}"/>
              </a:ext>
            </a:extLst>
          </p:cNvPr>
          <p:cNvPicPr>
            <a:picLocks noChangeAspect="1"/>
          </p:cNvPicPr>
          <p:nvPr/>
        </p:nvPicPr>
        <p:blipFill>
          <a:blip r:embed="rId2"/>
          <a:stretch>
            <a:fillRect/>
          </a:stretch>
        </p:blipFill>
        <p:spPr>
          <a:xfrm>
            <a:off x="490127" y="2445683"/>
            <a:ext cx="5694697" cy="4139910"/>
          </a:xfrm>
          <a:prstGeom prst="rect">
            <a:avLst/>
          </a:prstGeom>
        </p:spPr>
      </p:pic>
      <p:pic>
        <p:nvPicPr>
          <p:cNvPr id="7" name="図 6">
            <a:extLst>
              <a:ext uri="{FF2B5EF4-FFF2-40B4-BE49-F238E27FC236}">
                <a16:creationId xmlns:a16="http://schemas.microsoft.com/office/drawing/2014/main" id="{6E9C9951-6658-4D1A-A569-307B701EB225}"/>
              </a:ext>
            </a:extLst>
          </p:cNvPr>
          <p:cNvPicPr>
            <a:picLocks noChangeAspect="1"/>
          </p:cNvPicPr>
          <p:nvPr/>
        </p:nvPicPr>
        <p:blipFill rotWithShape="1">
          <a:blip r:embed="rId3"/>
          <a:srcRect l="1517" t="7169" r="1904" b="7232"/>
          <a:stretch/>
        </p:blipFill>
        <p:spPr>
          <a:xfrm>
            <a:off x="3212886" y="4096743"/>
            <a:ext cx="8859440" cy="1356465"/>
          </a:xfrm>
          <a:prstGeom prst="rect">
            <a:avLst/>
          </a:prstGeom>
          <a:ln>
            <a:noFill/>
          </a:ln>
          <a:effectLst>
            <a:outerShdw blurRad="190500" algn="tl" rotWithShape="0">
              <a:srgbClr val="000000">
                <a:alpha val="70000"/>
              </a:srgbClr>
            </a:outerShdw>
          </a:effectLst>
        </p:spPr>
      </p:pic>
      <p:sp>
        <p:nvSpPr>
          <p:cNvPr id="8" name="吹き出し: 線 7">
            <a:extLst>
              <a:ext uri="{FF2B5EF4-FFF2-40B4-BE49-F238E27FC236}">
                <a16:creationId xmlns:a16="http://schemas.microsoft.com/office/drawing/2014/main" id="{D13E7B8B-43EB-4951-80BD-37EBBF05A772}"/>
              </a:ext>
            </a:extLst>
          </p:cNvPr>
          <p:cNvSpPr/>
          <p:nvPr/>
        </p:nvSpPr>
        <p:spPr>
          <a:xfrm>
            <a:off x="3358934" y="5752772"/>
            <a:ext cx="1139761" cy="365125"/>
          </a:xfrm>
          <a:prstGeom prst="borderCallout1">
            <a:avLst>
              <a:gd name="adj1" fmla="val -1315"/>
              <a:gd name="adj2" fmla="val 49059"/>
              <a:gd name="adj3" fmla="val -119247"/>
              <a:gd name="adj4" fmla="val 65350"/>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050" dirty="0"/>
              <a:t>タッチセンサー</a:t>
            </a:r>
          </a:p>
        </p:txBody>
      </p:sp>
      <p:sp>
        <p:nvSpPr>
          <p:cNvPr id="11" name="吹き出し: 線 10">
            <a:extLst>
              <a:ext uri="{FF2B5EF4-FFF2-40B4-BE49-F238E27FC236}">
                <a16:creationId xmlns:a16="http://schemas.microsoft.com/office/drawing/2014/main" id="{8B2CBFDC-4CEC-4ADB-A8AB-F862998DE2D8}"/>
              </a:ext>
            </a:extLst>
          </p:cNvPr>
          <p:cNvSpPr/>
          <p:nvPr/>
        </p:nvSpPr>
        <p:spPr>
          <a:xfrm>
            <a:off x="4840236" y="5752772"/>
            <a:ext cx="1139761" cy="365125"/>
          </a:xfrm>
          <a:prstGeom prst="borderCallout1">
            <a:avLst>
              <a:gd name="adj1" fmla="val -1315"/>
              <a:gd name="adj2" fmla="val 49059"/>
              <a:gd name="adj3" fmla="val -119247"/>
              <a:gd name="adj4" fmla="val 65350"/>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050" dirty="0"/>
              <a:t>カラーセンサー</a:t>
            </a:r>
          </a:p>
        </p:txBody>
      </p:sp>
      <p:sp>
        <p:nvSpPr>
          <p:cNvPr id="12" name="吹き出し: 線 11">
            <a:extLst>
              <a:ext uri="{FF2B5EF4-FFF2-40B4-BE49-F238E27FC236}">
                <a16:creationId xmlns:a16="http://schemas.microsoft.com/office/drawing/2014/main" id="{26F65B92-D29C-4B69-860C-1E05C6098A1E}"/>
              </a:ext>
            </a:extLst>
          </p:cNvPr>
          <p:cNvSpPr/>
          <p:nvPr/>
        </p:nvSpPr>
        <p:spPr>
          <a:xfrm>
            <a:off x="6231918" y="5752772"/>
            <a:ext cx="1318018" cy="365125"/>
          </a:xfrm>
          <a:prstGeom prst="borderCallout1">
            <a:avLst>
              <a:gd name="adj1" fmla="val -1315"/>
              <a:gd name="adj2" fmla="val 49059"/>
              <a:gd name="adj3" fmla="val -119247"/>
              <a:gd name="adj4" fmla="val 65350"/>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050" dirty="0"/>
              <a:t>ジャイロセンサー</a:t>
            </a:r>
          </a:p>
        </p:txBody>
      </p:sp>
      <p:sp>
        <p:nvSpPr>
          <p:cNvPr id="13" name="吹き出し: 線 12">
            <a:extLst>
              <a:ext uri="{FF2B5EF4-FFF2-40B4-BE49-F238E27FC236}">
                <a16:creationId xmlns:a16="http://schemas.microsoft.com/office/drawing/2014/main" id="{1E2F9AB3-5734-4A1D-9742-E12F06F2791A}"/>
              </a:ext>
            </a:extLst>
          </p:cNvPr>
          <p:cNvSpPr/>
          <p:nvPr/>
        </p:nvSpPr>
        <p:spPr>
          <a:xfrm>
            <a:off x="7816909" y="5752772"/>
            <a:ext cx="1155426" cy="365125"/>
          </a:xfrm>
          <a:prstGeom prst="borderCallout1">
            <a:avLst>
              <a:gd name="adj1" fmla="val -1315"/>
              <a:gd name="adj2" fmla="val 49059"/>
              <a:gd name="adj3" fmla="val -122725"/>
              <a:gd name="adj4" fmla="val 57106"/>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050" dirty="0"/>
              <a:t>超音波センサー</a:t>
            </a:r>
          </a:p>
        </p:txBody>
      </p:sp>
      <p:sp>
        <p:nvSpPr>
          <p:cNvPr id="14" name="吹き出し: 線 13">
            <a:extLst>
              <a:ext uri="{FF2B5EF4-FFF2-40B4-BE49-F238E27FC236}">
                <a16:creationId xmlns:a16="http://schemas.microsoft.com/office/drawing/2014/main" id="{E3414B52-E4AD-4BE7-BB7E-22D2643658B5}"/>
              </a:ext>
            </a:extLst>
          </p:cNvPr>
          <p:cNvSpPr/>
          <p:nvPr/>
        </p:nvSpPr>
        <p:spPr>
          <a:xfrm>
            <a:off x="9404135" y="5752772"/>
            <a:ext cx="863874" cy="365125"/>
          </a:xfrm>
          <a:prstGeom prst="borderCallout1">
            <a:avLst>
              <a:gd name="adj1" fmla="val -1315"/>
              <a:gd name="adj2" fmla="val 49059"/>
              <a:gd name="adj3" fmla="val -122725"/>
              <a:gd name="adj4" fmla="val 57106"/>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050" dirty="0"/>
              <a:t>L</a:t>
            </a:r>
            <a:r>
              <a:rPr kumimoji="1" lang="ja-JP" altLang="en-US" sz="1050" dirty="0"/>
              <a:t>モーター</a:t>
            </a:r>
          </a:p>
        </p:txBody>
      </p:sp>
      <p:sp>
        <p:nvSpPr>
          <p:cNvPr id="15" name="吹き出し: 線 14">
            <a:extLst>
              <a:ext uri="{FF2B5EF4-FFF2-40B4-BE49-F238E27FC236}">
                <a16:creationId xmlns:a16="http://schemas.microsoft.com/office/drawing/2014/main" id="{67613DA4-C2F2-4053-AD4C-436C5F692904}"/>
              </a:ext>
            </a:extLst>
          </p:cNvPr>
          <p:cNvSpPr/>
          <p:nvPr/>
        </p:nvSpPr>
        <p:spPr>
          <a:xfrm>
            <a:off x="10915435" y="5752772"/>
            <a:ext cx="863874" cy="365125"/>
          </a:xfrm>
          <a:prstGeom prst="borderCallout1">
            <a:avLst>
              <a:gd name="adj1" fmla="val -1315"/>
              <a:gd name="adj2" fmla="val 49059"/>
              <a:gd name="adj3" fmla="val -122725"/>
              <a:gd name="adj4" fmla="val 57106"/>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lang="en-US" altLang="ja-JP" sz="1050" dirty="0"/>
              <a:t>M</a:t>
            </a:r>
            <a:r>
              <a:rPr kumimoji="1" lang="ja-JP" altLang="en-US" sz="1050" dirty="0"/>
              <a:t>モーター</a:t>
            </a:r>
          </a:p>
        </p:txBody>
      </p:sp>
    </p:spTree>
    <p:extLst>
      <p:ext uri="{BB962C8B-B14F-4D97-AF65-F5344CB8AC3E}">
        <p14:creationId xmlns:p14="http://schemas.microsoft.com/office/powerpoint/2010/main" val="27025809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73D9C1D0-1881-44EC-B8B3-9301770BB050}"/>
              </a:ext>
            </a:extLst>
          </p:cNvPr>
          <p:cNvSpPr>
            <a:spLocks noGrp="1"/>
          </p:cNvSpPr>
          <p:nvPr>
            <p:ph idx="1"/>
          </p:nvPr>
        </p:nvSpPr>
        <p:spPr/>
        <p:txBody>
          <a:bodyPr/>
          <a:lstStyle/>
          <a:p>
            <a:endParaRPr kumimoji="1" lang="ja-JP" altLang="en-US" dirty="0"/>
          </a:p>
        </p:txBody>
      </p:sp>
      <p:sp>
        <p:nvSpPr>
          <p:cNvPr id="3" name="スライド番号プレースホルダー 2">
            <a:extLst>
              <a:ext uri="{FF2B5EF4-FFF2-40B4-BE49-F238E27FC236}">
                <a16:creationId xmlns:a16="http://schemas.microsoft.com/office/drawing/2014/main" id="{FB2989C1-1CFE-48B0-A93F-B0A452A4B6B8}"/>
              </a:ext>
            </a:extLst>
          </p:cNvPr>
          <p:cNvSpPr>
            <a:spLocks noGrp="1"/>
          </p:cNvSpPr>
          <p:nvPr>
            <p:ph type="sldNum" sz="quarter" idx="12"/>
          </p:nvPr>
        </p:nvSpPr>
        <p:spPr/>
        <p:txBody>
          <a:bodyPr/>
          <a:lstStyle/>
          <a:p>
            <a:fld id="{13AB05CA-B2B8-0B46-A3D3-7CDE1DE4FAD6}" type="slidenum">
              <a:rPr lang="ja-JP" altLang="en-US" smtClean="0"/>
              <a:pPr/>
              <a:t>33</a:t>
            </a:fld>
            <a:endParaRPr lang="ja-JP" altLang="en-US" dirty="0"/>
          </a:p>
        </p:txBody>
      </p:sp>
      <p:sp>
        <p:nvSpPr>
          <p:cNvPr id="4" name="タイトル 3">
            <a:extLst>
              <a:ext uri="{FF2B5EF4-FFF2-40B4-BE49-F238E27FC236}">
                <a16:creationId xmlns:a16="http://schemas.microsoft.com/office/drawing/2014/main" id="{1A3A1F37-CF5C-4512-A8C8-C5BC5502E0A3}"/>
              </a:ext>
            </a:extLst>
          </p:cNvPr>
          <p:cNvSpPr>
            <a:spLocks noGrp="1"/>
          </p:cNvSpPr>
          <p:nvPr>
            <p:ph type="title"/>
          </p:nvPr>
        </p:nvSpPr>
        <p:spPr/>
        <p:txBody>
          <a:bodyPr/>
          <a:lstStyle/>
          <a:p>
            <a:r>
              <a:rPr kumimoji="1" lang="en-US" altLang="ja-JP" dirty="0" err="1"/>
              <a:t>EV3</a:t>
            </a:r>
            <a:r>
              <a:rPr kumimoji="1" lang="ja-JP" altLang="en-US" dirty="0"/>
              <a:t>アイコンをクリック</a:t>
            </a:r>
          </a:p>
        </p:txBody>
      </p:sp>
      <p:pic>
        <p:nvPicPr>
          <p:cNvPr id="6" name="図 5">
            <a:extLst>
              <a:ext uri="{FF2B5EF4-FFF2-40B4-BE49-F238E27FC236}">
                <a16:creationId xmlns:a16="http://schemas.microsoft.com/office/drawing/2014/main" id="{B8224FEB-8900-46F0-90E7-D8604C3939BD}"/>
              </a:ext>
            </a:extLst>
          </p:cNvPr>
          <p:cNvPicPr>
            <a:picLocks noChangeAspect="1"/>
          </p:cNvPicPr>
          <p:nvPr/>
        </p:nvPicPr>
        <p:blipFill>
          <a:blip r:embed="rId2"/>
          <a:stretch>
            <a:fillRect/>
          </a:stretch>
        </p:blipFill>
        <p:spPr>
          <a:xfrm>
            <a:off x="2422658" y="1294046"/>
            <a:ext cx="7346684" cy="5361397"/>
          </a:xfrm>
          <a:prstGeom prst="rect">
            <a:avLst/>
          </a:prstGeom>
        </p:spPr>
      </p:pic>
    </p:spTree>
    <p:extLst>
      <p:ext uri="{BB962C8B-B14F-4D97-AF65-F5344CB8AC3E}">
        <p14:creationId xmlns:p14="http://schemas.microsoft.com/office/powerpoint/2010/main" val="1877102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4E33C09-FD62-40DB-8F86-2C2C46D4F241}"/>
              </a:ext>
            </a:extLst>
          </p:cNvPr>
          <p:cNvSpPr>
            <a:spLocks noGrp="1"/>
          </p:cNvSpPr>
          <p:nvPr>
            <p:ph idx="1"/>
          </p:nvPr>
        </p:nvSpPr>
        <p:spPr/>
        <p:txBody>
          <a:bodyPr/>
          <a:lstStyle/>
          <a:p>
            <a:r>
              <a:rPr lang="ja-JP" altLang="en-US" dirty="0"/>
              <a:t>ケーブルを介して接続をクリック．</a:t>
            </a:r>
            <a:endParaRPr kumimoji="1" lang="ja-JP" altLang="en-US" dirty="0"/>
          </a:p>
        </p:txBody>
      </p:sp>
      <p:sp>
        <p:nvSpPr>
          <p:cNvPr id="3" name="スライド番号プレースホルダー 2">
            <a:extLst>
              <a:ext uri="{FF2B5EF4-FFF2-40B4-BE49-F238E27FC236}">
                <a16:creationId xmlns:a16="http://schemas.microsoft.com/office/drawing/2014/main" id="{90A6D236-E028-4384-A413-5F6FE01C3AB8}"/>
              </a:ext>
            </a:extLst>
          </p:cNvPr>
          <p:cNvSpPr>
            <a:spLocks noGrp="1"/>
          </p:cNvSpPr>
          <p:nvPr>
            <p:ph type="sldNum" sz="quarter" idx="12"/>
          </p:nvPr>
        </p:nvSpPr>
        <p:spPr/>
        <p:txBody>
          <a:bodyPr/>
          <a:lstStyle/>
          <a:p>
            <a:fld id="{13AB05CA-B2B8-0B46-A3D3-7CDE1DE4FAD6}" type="slidenum">
              <a:rPr lang="ja-JP" altLang="en-US" smtClean="0"/>
              <a:pPr/>
              <a:t>34</a:t>
            </a:fld>
            <a:endParaRPr lang="ja-JP" altLang="en-US" dirty="0"/>
          </a:p>
        </p:txBody>
      </p:sp>
      <p:sp>
        <p:nvSpPr>
          <p:cNvPr id="4" name="タイトル 3">
            <a:extLst>
              <a:ext uri="{FF2B5EF4-FFF2-40B4-BE49-F238E27FC236}">
                <a16:creationId xmlns:a16="http://schemas.microsoft.com/office/drawing/2014/main" id="{A50B4CDE-C0F9-4CC1-B7B5-BD73F80B508B}"/>
              </a:ext>
            </a:extLst>
          </p:cNvPr>
          <p:cNvSpPr>
            <a:spLocks noGrp="1"/>
          </p:cNvSpPr>
          <p:nvPr>
            <p:ph type="title"/>
          </p:nvPr>
        </p:nvSpPr>
        <p:spPr/>
        <p:txBody>
          <a:bodyPr/>
          <a:lstStyle/>
          <a:p>
            <a:r>
              <a:rPr lang="en-US" altLang="ja-JP" dirty="0"/>
              <a:t>USB</a:t>
            </a:r>
            <a:r>
              <a:rPr lang="ja-JP" altLang="en-US" dirty="0"/>
              <a:t>ケーブルで接続には</a:t>
            </a:r>
            <a:endParaRPr kumimoji="1" lang="ja-JP" altLang="en-US" dirty="0"/>
          </a:p>
        </p:txBody>
      </p:sp>
      <p:pic>
        <p:nvPicPr>
          <p:cNvPr id="5" name="図 4">
            <a:extLst>
              <a:ext uri="{FF2B5EF4-FFF2-40B4-BE49-F238E27FC236}">
                <a16:creationId xmlns:a16="http://schemas.microsoft.com/office/drawing/2014/main" id="{6F71D66C-0A7C-4009-804E-FEB707F95F8B}"/>
              </a:ext>
            </a:extLst>
          </p:cNvPr>
          <p:cNvPicPr>
            <a:picLocks noChangeAspect="1"/>
          </p:cNvPicPr>
          <p:nvPr/>
        </p:nvPicPr>
        <p:blipFill>
          <a:blip r:embed="rId2"/>
          <a:stretch>
            <a:fillRect/>
          </a:stretch>
        </p:blipFill>
        <p:spPr>
          <a:xfrm>
            <a:off x="335360" y="2226806"/>
            <a:ext cx="5382389" cy="3894773"/>
          </a:xfrm>
          <a:prstGeom prst="rect">
            <a:avLst/>
          </a:prstGeom>
        </p:spPr>
      </p:pic>
      <p:sp>
        <p:nvSpPr>
          <p:cNvPr id="6" name="四角形: 角を丸くする 5">
            <a:extLst>
              <a:ext uri="{FF2B5EF4-FFF2-40B4-BE49-F238E27FC236}">
                <a16:creationId xmlns:a16="http://schemas.microsoft.com/office/drawing/2014/main" id="{F6B7D70F-4102-4C93-AB89-508585E9A40B}"/>
              </a:ext>
            </a:extLst>
          </p:cNvPr>
          <p:cNvSpPr/>
          <p:nvPr/>
        </p:nvSpPr>
        <p:spPr>
          <a:xfrm>
            <a:off x="4157323" y="2660893"/>
            <a:ext cx="783202" cy="188723"/>
          </a:xfrm>
          <a:prstGeom prst="roundRect">
            <a:avLst>
              <a:gd name="adj" fmla="val 4666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7" name="図 6">
            <a:extLst>
              <a:ext uri="{FF2B5EF4-FFF2-40B4-BE49-F238E27FC236}">
                <a16:creationId xmlns:a16="http://schemas.microsoft.com/office/drawing/2014/main" id="{000E879D-C5FD-451E-BCE6-C1FB328C4542}"/>
              </a:ext>
            </a:extLst>
          </p:cNvPr>
          <p:cNvPicPr>
            <a:picLocks noChangeAspect="1"/>
          </p:cNvPicPr>
          <p:nvPr/>
        </p:nvPicPr>
        <p:blipFill>
          <a:blip r:embed="rId3"/>
          <a:stretch>
            <a:fillRect/>
          </a:stretch>
        </p:blipFill>
        <p:spPr>
          <a:xfrm>
            <a:off x="6474252" y="2226805"/>
            <a:ext cx="5382389" cy="3910470"/>
          </a:xfrm>
          <a:prstGeom prst="rect">
            <a:avLst/>
          </a:prstGeom>
        </p:spPr>
      </p:pic>
      <p:sp>
        <p:nvSpPr>
          <p:cNvPr id="9" name="矢印: 右 8">
            <a:extLst>
              <a:ext uri="{FF2B5EF4-FFF2-40B4-BE49-F238E27FC236}">
                <a16:creationId xmlns:a16="http://schemas.microsoft.com/office/drawing/2014/main" id="{7EECF430-EE02-4F17-9DAB-0A5BC9B22BE0}"/>
              </a:ext>
            </a:extLst>
          </p:cNvPr>
          <p:cNvSpPr/>
          <p:nvPr/>
        </p:nvSpPr>
        <p:spPr>
          <a:xfrm>
            <a:off x="5873750" y="3765550"/>
            <a:ext cx="504492" cy="876300"/>
          </a:xfrm>
          <a:prstGeom prst="rightArrow">
            <a:avLst>
              <a:gd name="adj1" fmla="val 50000"/>
              <a:gd name="adj2" fmla="val 568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07812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05F5317-7BD0-47E7-8D6D-273EB3DA7BAF}"/>
              </a:ext>
            </a:extLst>
          </p:cNvPr>
          <p:cNvSpPr>
            <a:spLocks noGrp="1"/>
          </p:cNvSpPr>
          <p:nvPr>
            <p:ph idx="1"/>
          </p:nvPr>
        </p:nvSpPr>
        <p:spPr/>
        <p:txBody>
          <a:bodyPr>
            <a:normAutofit/>
          </a:bodyPr>
          <a:lstStyle/>
          <a:p>
            <a:r>
              <a:rPr lang="en-US" altLang="ja-JP" sz="2800" dirty="0" err="1"/>
              <a:t>EV3</a:t>
            </a:r>
            <a:r>
              <a:rPr lang="ja-JP" altLang="en-US" sz="2800" dirty="0"/>
              <a:t>と</a:t>
            </a:r>
            <a:r>
              <a:rPr lang="en-US" altLang="ja-JP" sz="2800" dirty="0"/>
              <a:t>PC</a:t>
            </a:r>
            <a:r>
              <a:rPr lang="ja-JP" altLang="en-US" sz="2800" dirty="0"/>
              <a:t>を</a:t>
            </a:r>
            <a:r>
              <a:rPr lang="en-US" altLang="ja-JP" sz="2800" dirty="0"/>
              <a:t>USB</a:t>
            </a:r>
            <a:r>
              <a:rPr lang="ja-JP" altLang="en-US" sz="2800" dirty="0"/>
              <a:t>ケーブルで接続すると，プログラミング画面になり，</a:t>
            </a:r>
            <a:r>
              <a:rPr kumimoji="1" lang="ja-JP" altLang="en-US" sz="2800" dirty="0"/>
              <a:t>「ブロックが接続されました」のメッセージが表示されて，</a:t>
            </a:r>
            <a:r>
              <a:rPr kumimoji="1" lang="en-US" altLang="ja-JP" sz="2800" dirty="0" err="1"/>
              <a:t>EV3</a:t>
            </a:r>
            <a:r>
              <a:rPr kumimoji="1" lang="ja-JP" altLang="en-US" sz="2800" dirty="0"/>
              <a:t>アイコンが緑色になる．</a:t>
            </a:r>
          </a:p>
        </p:txBody>
      </p:sp>
      <p:sp>
        <p:nvSpPr>
          <p:cNvPr id="3" name="スライド番号プレースホルダー 2">
            <a:extLst>
              <a:ext uri="{FF2B5EF4-FFF2-40B4-BE49-F238E27FC236}">
                <a16:creationId xmlns:a16="http://schemas.microsoft.com/office/drawing/2014/main" id="{2F3B3AAF-7C63-4247-84B1-FB17356BF0AC}"/>
              </a:ext>
            </a:extLst>
          </p:cNvPr>
          <p:cNvSpPr>
            <a:spLocks noGrp="1"/>
          </p:cNvSpPr>
          <p:nvPr>
            <p:ph type="sldNum" sz="quarter" idx="12"/>
          </p:nvPr>
        </p:nvSpPr>
        <p:spPr/>
        <p:txBody>
          <a:bodyPr/>
          <a:lstStyle/>
          <a:p>
            <a:fld id="{13AB05CA-B2B8-0B46-A3D3-7CDE1DE4FAD6}" type="slidenum">
              <a:rPr lang="ja-JP" altLang="en-US" smtClean="0"/>
              <a:pPr/>
              <a:t>35</a:t>
            </a:fld>
            <a:endParaRPr lang="ja-JP" altLang="en-US" dirty="0"/>
          </a:p>
        </p:txBody>
      </p:sp>
      <p:sp>
        <p:nvSpPr>
          <p:cNvPr id="4" name="タイトル 3">
            <a:extLst>
              <a:ext uri="{FF2B5EF4-FFF2-40B4-BE49-F238E27FC236}">
                <a16:creationId xmlns:a16="http://schemas.microsoft.com/office/drawing/2014/main" id="{90D50FA0-CE31-4BC0-AF0E-7588A1A148B4}"/>
              </a:ext>
            </a:extLst>
          </p:cNvPr>
          <p:cNvSpPr>
            <a:spLocks noGrp="1"/>
          </p:cNvSpPr>
          <p:nvPr>
            <p:ph type="title"/>
          </p:nvPr>
        </p:nvSpPr>
        <p:spPr/>
        <p:txBody>
          <a:bodyPr/>
          <a:lstStyle/>
          <a:p>
            <a:r>
              <a:rPr kumimoji="1" lang="en-US" altLang="ja-JP" dirty="0"/>
              <a:t>USB</a:t>
            </a:r>
            <a:r>
              <a:rPr kumimoji="1" lang="ja-JP" altLang="en-US" dirty="0"/>
              <a:t>ケーブルで接続</a:t>
            </a:r>
          </a:p>
        </p:txBody>
      </p:sp>
      <p:pic>
        <p:nvPicPr>
          <p:cNvPr id="11" name="図 10">
            <a:extLst>
              <a:ext uri="{FF2B5EF4-FFF2-40B4-BE49-F238E27FC236}">
                <a16:creationId xmlns:a16="http://schemas.microsoft.com/office/drawing/2014/main" id="{D83C0DE1-0C40-4CFE-B85D-863EFF3132BF}"/>
              </a:ext>
            </a:extLst>
          </p:cNvPr>
          <p:cNvPicPr>
            <a:picLocks noChangeAspect="1"/>
          </p:cNvPicPr>
          <p:nvPr/>
        </p:nvPicPr>
        <p:blipFill>
          <a:blip r:embed="rId2"/>
          <a:stretch>
            <a:fillRect/>
          </a:stretch>
        </p:blipFill>
        <p:spPr>
          <a:xfrm>
            <a:off x="3152765" y="2475189"/>
            <a:ext cx="5886470" cy="4295775"/>
          </a:xfrm>
          <a:prstGeom prst="rect">
            <a:avLst/>
          </a:prstGeom>
        </p:spPr>
      </p:pic>
    </p:spTree>
    <p:extLst>
      <p:ext uri="{BB962C8B-B14F-4D97-AF65-F5344CB8AC3E}">
        <p14:creationId xmlns:p14="http://schemas.microsoft.com/office/powerpoint/2010/main" val="924645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05F5317-7BD0-47E7-8D6D-273EB3DA7BAF}"/>
              </a:ext>
            </a:extLst>
          </p:cNvPr>
          <p:cNvSpPr>
            <a:spLocks noGrp="1"/>
          </p:cNvSpPr>
          <p:nvPr>
            <p:ph idx="1"/>
          </p:nvPr>
        </p:nvSpPr>
        <p:spPr/>
        <p:txBody>
          <a:bodyPr>
            <a:normAutofit/>
          </a:bodyPr>
          <a:lstStyle/>
          <a:p>
            <a:r>
              <a:rPr lang="ja-JP" altLang="en-US" sz="2800" dirty="0"/>
              <a:t>「プログラムがスタートした時」と「停止（プログラムを終了する）」の間に，色々なブロックを置いてプログラムを作ります．</a:t>
            </a:r>
            <a:endParaRPr kumimoji="1" lang="ja-JP" altLang="en-US" sz="2800" dirty="0"/>
          </a:p>
        </p:txBody>
      </p:sp>
      <p:sp>
        <p:nvSpPr>
          <p:cNvPr id="3" name="スライド番号プレースホルダー 2">
            <a:extLst>
              <a:ext uri="{FF2B5EF4-FFF2-40B4-BE49-F238E27FC236}">
                <a16:creationId xmlns:a16="http://schemas.microsoft.com/office/drawing/2014/main" id="{2F3B3AAF-7C63-4247-84B1-FB17356BF0AC}"/>
              </a:ext>
            </a:extLst>
          </p:cNvPr>
          <p:cNvSpPr>
            <a:spLocks noGrp="1"/>
          </p:cNvSpPr>
          <p:nvPr>
            <p:ph type="sldNum" sz="quarter" idx="12"/>
          </p:nvPr>
        </p:nvSpPr>
        <p:spPr/>
        <p:txBody>
          <a:bodyPr/>
          <a:lstStyle/>
          <a:p>
            <a:fld id="{13AB05CA-B2B8-0B46-A3D3-7CDE1DE4FAD6}" type="slidenum">
              <a:rPr lang="ja-JP" altLang="en-US" smtClean="0"/>
              <a:pPr/>
              <a:t>36</a:t>
            </a:fld>
            <a:endParaRPr lang="ja-JP" altLang="en-US" dirty="0"/>
          </a:p>
        </p:txBody>
      </p:sp>
      <p:sp>
        <p:nvSpPr>
          <p:cNvPr id="4" name="タイトル 3">
            <a:extLst>
              <a:ext uri="{FF2B5EF4-FFF2-40B4-BE49-F238E27FC236}">
                <a16:creationId xmlns:a16="http://schemas.microsoft.com/office/drawing/2014/main" id="{90D50FA0-CE31-4BC0-AF0E-7588A1A148B4}"/>
              </a:ext>
            </a:extLst>
          </p:cNvPr>
          <p:cNvSpPr>
            <a:spLocks noGrp="1"/>
          </p:cNvSpPr>
          <p:nvPr>
            <p:ph type="title"/>
          </p:nvPr>
        </p:nvSpPr>
        <p:spPr/>
        <p:txBody>
          <a:bodyPr/>
          <a:lstStyle/>
          <a:p>
            <a:r>
              <a:rPr kumimoji="1" lang="ja-JP" altLang="en-US" dirty="0"/>
              <a:t>プログラムの作り方</a:t>
            </a:r>
          </a:p>
        </p:txBody>
      </p:sp>
      <p:pic>
        <p:nvPicPr>
          <p:cNvPr id="6" name="図 5">
            <a:extLst>
              <a:ext uri="{FF2B5EF4-FFF2-40B4-BE49-F238E27FC236}">
                <a16:creationId xmlns:a16="http://schemas.microsoft.com/office/drawing/2014/main" id="{E9FE9982-D7F4-4070-90B2-9929F71D4B1F}"/>
              </a:ext>
            </a:extLst>
          </p:cNvPr>
          <p:cNvPicPr>
            <a:picLocks noChangeAspect="1"/>
          </p:cNvPicPr>
          <p:nvPr/>
        </p:nvPicPr>
        <p:blipFill>
          <a:blip r:embed="rId2"/>
          <a:stretch>
            <a:fillRect/>
          </a:stretch>
        </p:blipFill>
        <p:spPr>
          <a:xfrm>
            <a:off x="1706033" y="2573578"/>
            <a:ext cx="7013198" cy="3789122"/>
          </a:xfrm>
          <a:prstGeom prst="rect">
            <a:avLst/>
          </a:prstGeom>
        </p:spPr>
      </p:pic>
      <p:sp>
        <p:nvSpPr>
          <p:cNvPr id="8" name="吹き出し: 線 7">
            <a:extLst>
              <a:ext uri="{FF2B5EF4-FFF2-40B4-BE49-F238E27FC236}">
                <a16:creationId xmlns:a16="http://schemas.microsoft.com/office/drawing/2014/main" id="{3F2B1ADA-EDD9-463F-BB7E-BB897C71E748}"/>
              </a:ext>
            </a:extLst>
          </p:cNvPr>
          <p:cNvSpPr/>
          <p:nvPr/>
        </p:nvSpPr>
        <p:spPr>
          <a:xfrm>
            <a:off x="9140124" y="3744126"/>
            <a:ext cx="2716516" cy="515454"/>
          </a:xfrm>
          <a:prstGeom prst="borderCallout1">
            <a:avLst>
              <a:gd name="adj1" fmla="val 53902"/>
              <a:gd name="adj2" fmla="val 412"/>
              <a:gd name="adj3" fmla="val 77618"/>
              <a:gd name="adj4" fmla="val -40099"/>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400" dirty="0"/>
              <a:t>最初から配置されています．</a:t>
            </a:r>
          </a:p>
        </p:txBody>
      </p:sp>
      <p:sp>
        <p:nvSpPr>
          <p:cNvPr id="9" name="吹き出し: 線 8">
            <a:extLst>
              <a:ext uri="{FF2B5EF4-FFF2-40B4-BE49-F238E27FC236}">
                <a16:creationId xmlns:a16="http://schemas.microsoft.com/office/drawing/2014/main" id="{BDCBD50A-4897-4CDB-BB16-746E356F24E8}"/>
              </a:ext>
            </a:extLst>
          </p:cNvPr>
          <p:cNvSpPr/>
          <p:nvPr/>
        </p:nvSpPr>
        <p:spPr>
          <a:xfrm>
            <a:off x="9140124" y="4860773"/>
            <a:ext cx="2716516" cy="515454"/>
          </a:xfrm>
          <a:prstGeom prst="borderCallout1">
            <a:avLst>
              <a:gd name="adj1" fmla="val 53902"/>
              <a:gd name="adj2" fmla="val 412"/>
              <a:gd name="adj3" fmla="val 71705"/>
              <a:gd name="adj4" fmla="val -45709"/>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400" dirty="0"/>
              <a:t>「制御」の一番下にあります．</a:t>
            </a:r>
          </a:p>
        </p:txBody>
      </p:sp>
    </p:spTree>
    <p:extLst>
      <p:ext uri="{BB962C8B-B14F-4D97-AF65-F5344CB8AC3E}">
        <p14:creationId xmlns:p14="http://schemas.microsoft.com/office/powerpoint/2010/main" val="1751026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40C4BDF0-A778-4A52-9E21-5748C769759E}"/>
              </a:ext>
            </a:extLst>
          </p:cNvPr>
          <p:cNvSpPr>
            <a:spLocks noGrp="1"/>
          </p:cNvSpPr>
          <p:nvPr>
            <p:ph type="title"/>
          </p:nvPr>
        </p:nvSpPr>
        <p:spPr/>
        <p:txBody>
          <a:bodyPr>
            <a:normAutofit fontScale="90000"/>
          </a:bodyPr>
          <a:lstStyle/>
          <a:p>
            <a:r>
              <a:rPr lang="ja-JP" altLang="en-US" dirty="0"/>
              <a:t>各ブロックの説明</a:t>
            </a:r>
            <a:br>
              <a:rPr lang="en-US" altLang="ja-JP" dirty="0"/>
            </a:br>
            <a:br>
              <a:rPr lang="en-US" altLang="ja-JP" dirty="0"/>
            </a:br>
            <a:r>
              <a:rPr lang="ja-JP" altLang="en-US" dirty="0"/>
              <a:t>（日本語版と英語版の対応）</a:t>
            </a:r>
          </a:p>
        </p:txBody>
      </p:sp>
      <p:sp>
        <p:nvSpPr>
          <p:cNvPr id="6" name="テキスト プレースホルダー 5">
            <a:extLst>
              <a:ext uri="{FF2B5EF4-FFF2-40B4-BE49-F238E27FC236}">
                <a16:creationId xmlns:a16="http://schemas.microsoft.com/office/drawing/2014/main" id="{0BCC6176-23D2-4CA7-AF69-5DD4DEF1226C}"/>
              </a:ext>
            </a:extLst>
          </p:cNvPr>
          <p:cNvSpPr>
            <a:spLocks noGrp="1"/>
          </p:cNvSpPr>
          <p:nvPr>
            <p:ph type="body" idx="1"/>
          </p:nvPr>
        </p:nvSpPr>
        <p:spPr/>
        <p:txBody>
          <a:bodyPr/>
          <a:lstStyle/>
          <a:p>
            <a:endParaRPr lang="ja-JP" altLang="en-US" dirty="0"/>
          </a:p>
        </p:txBody>
      </p:sp>
      <p:sp>
        <p:nvSpPr>
          <p:cNvPr id="3" name="スライド番号プレースホルダー 2">
            <a:extLst>
              <a:ext uri="{FF2B5EF4-FFF2-40B4-BE49-F238E27FC236}">
                <a16:creationId xmlns:a16="http://schemas.microsoft.com/office/drawing/2014/main" id="{390F8116-C8F9-4D45-9A43-C62129892E37}"/>
              </a:ext>
            </a:extLst>
          </p:cNvPr>
          <p:cNvSpPr>
            <a:spLocks noGrp="1"/>
          </p:cNvSpPr>
          <p:nvPr>
            <p:ph type="sldNum" sz="quarter" idx="12"/>
          </p:nvPr>
        </p:nvSpPr>
        <p:spPr/>
        <p:txBody>
          <a:bodyPr/>
          <a:lstStyle/>
          <a:p>
            <a:fld id="{13AB05CA-B2B8-0B46-A3D3-7CDE1DE4FAD6}" type="slidenum">
              <a:rPr lang="ja-JP" altLang="en-US" smtClean="0"/>
              <a:pPr/>
              <a:t>37</a:t>
            </a:fld>
            <a:endParaRPr lang="ja-JP" altLang="en-US" dirty="0"/>
          </a:p>
        </p:txBody>
      </p:sp>
    </p:spTree>
    <p:extLst>
      <p:ext uri="{BB962C8B-B14F-4D97-AF65-F5344CB8AC3E}">
        <p14:creationId xmlns:p14="http://schemas.microsoft.com/office/powerpoint/2010/main" val="2663637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38</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モーター</a:t>
            </a:r>
          </a:p>
        </p:txBody>
      </p:sp>
      <p:pic>
        <p:nvPicPr>
          <p:cNvPr id="10" name="図 9">
            <a:extLst>
              <a:ext uri="{FF2B5EF4-FFF2-40B4-BE49-F238E27FC236}">
                <a16:creationId xmlns:a16="http://schemas.microsoft.com/office/drawing/2014/main" id="{38D3F3E6-8C41-45B1-A0D5-99119F7A763A}"/>
              </a:ext>
            </a:extLst>
          </p:cNvPr>
          <p:cNvPicPr>
            <a:picLocks noChangeAspect="1"/>
          </p:cNvPicPr>
          <p:nvPr/>
        </p:nvPicPr>
        <p:blipFill>
          <a:blip r:embed="rId2"/>
          <a:stretch>
            <a:fillRect/>
          </a:stretch>
        </p:blipFill>
        <p:spPr>
          <a:xfrm>
            <a:off x="335360" y="1100888"/>
            <a:ext cx="4865290" cy="5422161"/>
          </a:xfrm>
          <a:prstGeom prst="rect">
            <a:avLst/>
          </a:prstGeom>
        </p:spPr>
      </p:pic>
      <p:pic>
        <p:nvPicPr>
          <p:cNvPr id="3" name="図 2">
            <a:extLst>
              <a:ext uri="{FF2B5EF4-FFF2-40B4-BE49-F238E27FC236}">
                <a16:creationId xmlns:a16="http://schemas.microsoft.com/office/drawing/2014/main" id="{E75DAB88-E909-491D-B3AA-99A3779083AE}"/>
              </a:ext>
            </a:extLst>
          </p:cNvPr>
          <p:cNvPicPr>
            <a:picLocks noChangeAspect="1"/>
          </p:cNvPicPr>
          <p:nvPr/>
        </p:nvPicPr>
        <p:blipFill>
          <a:blip r:embed="rId3"/>
          <a:stretch>
            <a:fillRect/>
          </a:stretch>
        </p:blipFill>
        <p:spPr>
          <a:xfrm>
            <a:off x="6095999" y="1100888"/>
            <a:ext cx="5050972" cy="5385843"/>
          </a:xfrm>
          <a:prstGeom prst="rect">
            <a:avLst/>
          </a:prstGeom>
        </p:spPr>
      </p:pic>
    </p:spTree>
    <p:extLst>
      <p:ext uri="{BB962C8B-B14F-4D97-AF65-F5344CB8AC3E}">
        <p14:creationId xmlns:p14="http://schemas.microsoft.com/office/powerpoint/2010/main" val="3985937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39</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モーター</a:t>
            </a:r>
          </a:p>
        </p:txBody>
      </p:sp>
      <p:pic>
        <p:nvPicPr>
          <p:cNvPr id="7" name="図 6">
            <a:extLst>
              <a:ext uri="{FF2B5EF4-FFF2-40B4-BE49-F238E27FC236}">
                <a16:creationId xmlns:a16="http://schemas.microsoft.com/office/drawing/2014/main" id="{B5B8FB78-A9F2-4B66-8473-20F7E3076843}"/>
              </a:ext>
            </a:extLst>
          </p:cNvPr>
          <p:cNvPicPr>
            <a:picLocks noChangeAspect="1"/>
          </p:cNvPicPr>
          <p:nvPr/>
        </p:nvPicPr>
        <p:blipFill>
          <a:blip r:embed="rId2"/>
          <a:stretch>
            <a:fillRect/>
          </a:stretch>
        </p:blipFill>
        <p:spPr>
          <a:xfrm>
            <a:off x="6255624" y="1100889"/>
            <a:ext cx="4973951" cy="5694041"/>
          </a:xfrm>
          <a:prstGeom prst="rect">
            <a:avLst/>
          </a:prstGeom>
        </p:spPr>
      </p:pic>
      <p:pic>
        <p:nvPicPr>
          <p:cNvPr id="12" name="図 11">
            <a:extLst>
              <a:ext uri="{FF2B5EF4-FFF2-40B4-BE49-F238E27FC236}">
                <a16:creationId xmlns:a16="http://schemas.microsoft.com/office/drawing/2014/main" id="{63C2ACD6-71E3-4B45-BABF-54B0478CCF8B}"/>
              </a:ext>
            </a:extLst>
          </p:cNvPr>
          <p:cNvPicPr>
            <a:picLocks noChangeAspect="1"/>
          </p:cNvPicPr>
          <p:nvPr/>
        </p:nvPicPr>
        <p:blipFill>
          <a:blip r:embed="rId3"/>
          <a:stretch>
            <a:fillRect/>
          </a:stretch>
        </p:blipFill>
        <p:spPr>
          <a:xfrm>
            <a:off x="587811" y="1173735"/>
            <a:ext cx="4251667" cy="5481708"/>
          </a:xfrm>
          <a:prstGeom prst="rect">
            <a:avLst/>
          </a:prstGeom>
        </p:spPr>
      </p:pic>
    </p:spTree>
    <p:extLst>
      <p:ext uri="{BB962C8B-B14F-4D97-AF65-F5344CB8AC3E}">
        <p14:creationId xmlns:p14="http://schemas.microsoft.com/office/powerpoint/2010/main" val="3437382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194AFDD3-70D4-4955-BC88-72C687D27A2D}"/>
              </a:ext>
            </a:extLst>
          </p:cNvPr>
          <p:cNvSpPr>
            <a:spLocks noGrp="1"/>
          </p:cNvSpPr>
          <p:nvPr>
            <p:ph idx="1"/>
          </p:nvPr>
        </p:nvSpPr>
        <p:spPr/>
        <p:txBody>
          <a:bodyPr>
            <a:normAutofit/>
          </a:bodyPr>
          <a:lstStyle/>
          <a:p>
            <a:r>
              <a:rPr lang="en-US" altLang="ja-JP" sz="2400" dirty="0"/>
              <a:t>Win32 Disk Imager - Browse /Archive SourceForge.net </a:t>
            </a:r>
            <a:r>
              <a:rPr lang="en-US" altLang="ja-JP" sz="2400" dirty="0">
                <a:hlinkClick r:id="rId2"/>
              </a:rPr>
              <a:t>https://sourceforge.net/projects/win32diskimager/files/Archive/</a:t>
            </a:r>
            <a:br>
              <a:rPr lang="en-US" altLang="ja-JP" sz="2400" dirty="0"/>
            </a:br>
            <a:r>
              <a:rPr lang="ja-JP" altLang="en-US" sz="2400" dirty="0"/>
              <a:t>から</a:t>
            </a:r>
            <a:r>
              <a:rPr lang="en-US" altLang="ja-JP" sz="2400" dirty="0"/>
              <a:t>Win32DiskImager-1.0.0-binary.zip</a:t>
            </a:r>
            <a:r>
              <a:rPr lang="ja-JP" altLang="en-US" sz="2400" dirty="0"/>
              <a:t>を</a:t>
            </a:r>
            <a:r>
              <a:rPr lang="en-US" altLang="ja-JP" sz="2400" dirty="0"/>
              <a:t>Download</a:t>
            </a:r>
            <a:r>
              <a:rPr lang="ja-JP" altLang="en-US" sz="2400" dirty="0"/>
              <a:t> </a:t>
            </a:r>
            <a:r>
              <a:rPr lang="en-US" altLang="ja-JP" sz="2400" dirty="0"/>
              <a:t>(170MB)</a:t>
            </a:r>
          </a:p>
          <a:p>
            <a:r>
              <a:rPr lang="en-US" altLang="ja-JP" sz="2400" dirty="0"/>
              <a:t>Win32DiskImager-1.0.0-binary.zip </a:t>
            </a:r>
            <a:r>
              <a:rPr lang="ja-JP" altLang="en-US" sz="2400" dirty="0"/>
              <a:t>を右クリック，すべて展開</a:t>
            </a:r>
            <a:endParaRPr lang="en-US" altLang="ja-JP" sz="2400" dirty="0"/>
          </a:p>
          <a:p>
            <a:r>
              <a:rPr lang="ja-JP" altLang="en-US" sz="2400" dirty="0"/>
              <a:t>展開したフォルダ内の</a:t>
            </a:r>
            <a:r>
              <a:rPr lang="en-US" altLang="ja-JP" sz="2400" dirty="0"/>
              <a:t>Win32DiskImager.exe</a:t>
            </a:r>
            <a:r>
              <a:rPr lang="ja-JP" altLang="en-US" sz="2400" dirty="0"/>
              <a:t>を実行</a:t>
            </a:r>
            <a:endParaRPr lang="en-US" altLang="ja-JP" sz="2400" dirty="0"/>
          </a:p>
          <a:p>
            <a:endParaRPr lang="en-US" altLang="ja-JP" sz="2400" dirty="0"/>
          </a:p>
        </p:txBody>
      </p:sp>
      <p:sp>
        <p:nvSpPr>
          <p:cNvPr id="4" name="スライド番号プレースホルダー 3">
            <a:extLst>
              <a:ext uri="{FF2B5EF4-FFF2-40B4-BE49-F238E27FC236}">
                <a16:creationId xmlns:a16="http://schemas.microsoft.com/office/drawing/2014/main" id="{52652AAD-6F24-4760-8C5C-0D40868C1BE7}"/>
              </a:ext>
            </a:extLst>
          </p:cNvPr>
          <p:cNvSpPr>
            <a:spLocks noGrp="1"/>
          </p:cNvSpPr>
          <p:nvPr>
            <p:ph type="sldNum" sz="quarter" idx="12"/>
          </p:nvPr>
        </p:nvSpPr>
        <p:spPr/>
        <p:txBody>
          <a:bodyPr/>
          <a:lstStyle/>
          <a:p>
            <a:fld id="{13AB05CA-B2B8-0B46-A3D3-7CDE1DE4FAD6}" type="slidenum">
              <a:rPr lang="ja-JP" altLang="en-US" smtClean="0"/>
              <a:pPr/>
              <a:t>4</a:t>
            </a:fld>
            <a:endParaRPr lang="ja-JP" altLang="en-US" dirty="0"/>
          </a:p>
        </p:txBody>
      </p:sp>
      <p:sp>
        <p:nvSpPr>
          <p:cNvPr id="5" name="タイトル 4">
            <a:extLst>
              <a:ext uri="{FF2B5EF4-FFF2-40B4-BE49-F238E27FC236}">
                <a16:creationId xmlns:a16="http://schemas.microsoft.com/office/drawing/2014/main" id="{38268334-D81A-4AD1-9C98-4B5BB3D78609}"/>
              </a:ext>
            </a:extLst>
          </p:cNvPr>
          <p:cNvSpPr>
            <a:spLocks noGrp="1"/>
          </p:cNvSpPr>
          <p:nvPr>
            <p:ph type="title"/>
          </p:nvPr>
        </p:nvSpPr>
        <p:spPr/>
        <p:txBody>
          <a:bodyPr/>
          <a:lstStyle/>
          <a:p>
            <a:r>
              <a:rPr lang="en-US" altLang="ja-JP" dirty="0"/>
              <a:t>Win32 Disk Imager</a:t>
            </a:r>
            <a:r>
              <a:rPr lang="ja-JP" altLang="en-US" dirty="0"/>
              <a:t>のインストール</a:t>
            </a:r>
          </a:p>
        </p:txBody>
      </p:sp>
      <p:pic>
        <p:nvPicPr>
          <p:cNvPr id="9" name="図 8">
            <a:extLst>
              <a:ext uri="{FF2B5EF4-FFF2-40B4-BE49-F238E27FC236}">
                <a16:creationId xmlns:a16="http://schemas.microsoft.com/office/drawing/2014/main" id="{63085D89-79EA-401F-84A7-3CEA386B3CE2}"/>
              </a:ext>
            </a:extLst>
          </p:cNvPr>
          <p:cNvPicPr>
            <a:picLocks noChangeAspect="1"/>
          </p:cNvPicPr>
          <p:nvPr/>
        </p:nvPicPr>
        <p:blipFill>
          <a:blip r:embed="rId3"/>
          <a:stretch>
            <a:fillRect/>
          </a:stretch>
        </p:blipFill>
        <p:spPr>
          <a:xfrm>
            <a:off x="239349" y="3396621"/>
            <a:ext cx="3229603" cy="2360490"/>
          </a:xfrm>
          <a:prstGeom prst="rect">
            <a:avLst/>
          </a:prstGeom>
        </p:spPr>
      </p:pic>
      <p:pic>
        <p:nvPicPr>
          <p:cNvPr id="10" name="図 9">
            <a:extLst>
              <a:ext uri="{FF2B5EF4-FFF2-40B4-BE49-F238E27FC236}">
                <a16:creationId xmlns:a16="http://schemas.microsoft.com/office/drawing/2014/main" id="{B0AD468E-CFBC-4824-BF10-9FBB2F92F102}"/>
              </a:ext>
            </a:extLst>
          </p:cNvPr>
          <p:cNvPicPr>
            <a:picLocks noChangeAspect="1"/>
          </p:cNvPicPr>
          <p:nvPr/>
        </p:nvPicPr>
        <p:blipFill>
          <a:blip r:embed="rId4"/>
          <a:stretch>
            <a:fillRect/>
          </a:stretch>
        </p:blipFill>
        <p:spPr>
          <a:xfrm>
            <a:off x="3667741" y="3429000"/>
            <a:ext cx="5055309" cy="3078797"/>
          </a:xfrm>
          <a:prstGeom prst="rect">
            <a:avLst/>
          </a:prstGeom>
        </p:spPr>
      </p:pic>
    </p:spTree>
    <p:extLst>
      <p:ext uri="{BB962C8B-B14F-4D97-AF65-F5344CB8AC3E}">
        <p14:creationId xmlns:p14="http://schemas.microsoft.com/office/powerpoint/2010/main" val="4174753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40</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移動</a:t>
            </a:r>
          </a:p>
        </p:txBody>
      </p:sp>
      <p:pic>
        <p:nvPicPr>
          <p:cNvPr id="3" name="図 2">
            <a:extLst>
              <a:ext uri="{FF2B5EF4-FFF2-40B4-BE49-F238E27FC236}">
                <a16:creationId xmlns:a16="http://schemas.microsoft.com/office/drawing/2014/main" id="{D489FFCD-B5F0-4B40-A8F4-461160A6DC84}"/>
              </a:ext>
            </a:extLst>
          </p:cNvPr>
          <p:cNvPicPr>
            <a:picLocks noChangeAspect="1"/>
          </p:cNvPicPr>
          <p:nvPr/>
        </p:nvPicPr>
        <p:blipFill>
          <a:blip r:embed="rId2"/>
          <a:stretch>
            <a:fillRect/>
          </a:stretch>
        </p:blipFill>
        <p:spPr>
          <a:xfrm>
            <a:off x="335360" y="1100888"/>
            <a:ext cx="5125640" cy="5534523"/>
          </a:xfrm>
          <a:prstGeom prst="rect">
            <a:avLst/>
          </a:prstGeom>
        </p:spPr>
      </p:pic>
      <p:pic>
        <p:nvPicPr>
          <p:cNvPr id="7" name="図 6">
            <a:extLst>
              <a:ext uri="{FF2B5EF4-FFF2-40B4-BE49-F238E27FC236}">
                <a16:creationId xmlns:a16="http://schemas.microsoft.com/office/drawing/2014/main" id="{DED865D3-5941-4857-A826-AE9394127544}"/>
              </a:ext>
            </a:extLst>
          </p:cNvPr>
          <p:cNvPicPr>
            <a:picLocks noChangeAspect="1"/>
          </p:cNvPicPr>
          <p:nvPr/>
        </p:nvPicPr>
        <p:blipFill>
          <a:blip r:embed="rId3"/>
          <a:stretch>
            <a:fillRect/>
          </a:stretch>
        </p:blipFill>
        <p:spPr>
          <a:xfrm>
            <a:off x="6379510" y="1100887"/>
            <a:ext cx="4412897" cy="5393541"/>
          </a:xfrm>
          <a:prstGeom prst="rect">
            <a:avLst/>
          </a:prstGeom>
        </p:spPr>
      </p:pic>
    </p:spTree>
    <p:extLst>
      <p:ext uri="{BB962C8B-B14F-4D97-AF65-F5344CB8AC3E}">
        <p14:creationId xmlns:p14="http://schemas.microsoft.com/office/powerpoint/2010/main" val="32018440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41</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移動</a:t>
            </a:r>
          </a:p>
        </p:txBody>
      </p:sp>
      <p:pic>
        <p:nvPicPr>
          <p:cNvPr id="7" name="図 6">
            <a:extLst>
              <a:ext uri="{FF2B5EF4-FFF2-40B4-BE49-F238E27FC236}">
                <a16:creationId xmlns:a16="http://schemas.microsoft.com/office/drawing/2014/main" id="{F31F5FA1-3537-4EF0-98CB-E0D5EAEE1C8E}"/>
              </a:ext>
            </a:extLst>
          </p:cNvPr>
          <p:cNvPicPr>
            <a:picLocks noChangeAspect="1"/>
          </p:cNvPicPr>
          <p:nvPr/>
        </p:nvPicPr>
        <p:blipFill>
          <a:blip r:embed="rId2"/>
          <a:stretch>
            <a:fillRect/>
          </a:stretch>
        </p:blipFill>
        <p:spPr>
          <a:xfrm>
            <a:off x="335360" y="1100889"/>
            <a:ext cx="4350940" cy="5597558"/>
          </a:xfrm>
          <a:prstGeom prst="rect">
            <a:avLst/>
          </a:prstGeom>
        </p:spPr>
      </p:pic>
      <p:pic>
        <p:nvPicPr>
          <p:cNvPr id="3" name="図 2">
            <a:extLst>
              <a:ext uri="{FF2B5EF4-FFF2-40B4-BE49-F238E27FC236}">
                <a16:creationId xmlns:a16="http://schemas.microsoft.com/office/drawing/2014/main" id="{DC755567-9726-467F-BE50-BF5E5FF73987}"/>
              </a:ext>
            </a:extLst>
          </p:cNvPr>
          <p:cNvPicPr>
            <a:picLocks noChangeAspect="1"/>
          </p:cNvPicPr>
          <p:nvPr/>
        </p:nvPicPr>
        <p:blipFill>
          <a:blip r:embed="rId3"/>
          <a:stretch>
            <a:fillRect/>
          </a:stretch>
        </p:blipFill>
        <p:spPr>
          <a:xfrm>
            <a:off x="6010007" y="1057885"/>
            <a:ext cx="4975233" cy="5668301"/>
          </a:xfrm>
          <a:prstGeom prst="rect">
            <a:avLst/>
          </a:prstGeom>
        </p:spPr>
      </p:pic>
    </p:spTree>
    <p:extLst>
      <p:ext uri="{BB962C8B-B14F-4D97-AF65-F5344CB8AC3E}">
        <p14:creationId xmlns:p14="http://schemas.microsoft.com/office/powerpoint/2010/main" val="2431237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42</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ディスプレイ</a:t>
            </a:r>
          </a:p>
        </p:txBody>
      </p:sp>
      <p:pic>
        <p:nvPicPr>
          <p:cNvPr id="3" name="図 2">
            <a:extLst>
              <a:ext uri="{FF2B5EF4-FFF2-40B4-BE49-F238E27FC236}">
                <a16:creationId xmlns:a16="http://schemas.microsoft.com/office/drawing/2014/main" id="{A805C9AB-9E82-401C-929E-19B3B668750E}"/>
              </a:ext>
            </a:extLst>
          </p:cNvPr>
          <p:cNvPicPr>
            <a:picLocks noChangeAspect="1"/>
          </p:cNvPicPr>
          <p:nvPr/>
        </p:nvPicPr>
        <p:blipFill>
          <a:blip r:embed="rId2"/>
          <a:stretch>
            <a:fillRect/>
          </a:stretch>
        </p:blipFill>
        <p:spPr>
          <a:xfrm>
            <a:off x="335360" y="1100889"/>
            <a:ext cx="4510960" cy="5572362"/>
          </a:xfrm>
          <a:prstGeom prst="rect">
            <a:avLst/>
          </a:prstGeom>
        </p:spPr>
      </p:pic>
      <p:pic>
        <p:nvPicPr>
          <p:cNvPr id="7" name="図 6">
            <a:extLst>
              <a:ext uri="{FF2B5EF4-FFF2-40B4-BE49-F238E27FC236}">
                <a16:creationId xmlns:a16="http://schemas.microsoft.com/office/drawing/2014/main" id="{A67E0994-06AB-426B-A1B7-17607FED21E6}"/>
              </a:ext>
            </a:extLst>
          </p:cNvPr>
          <p:cNvPicPr>
            <a:picLocks noChangeAspect="1"/>
          </p:cNvPicPr>
          <p:nvPr/>
        </p:nvPicPr>
        <p:blipFill>
          <a:blip r:embed="rId3"/>
          <a:stretch>
            <a:fillRect/>
          </a:stretch>
        </p:blipFill>
        <p:spPr>
          <a:xfrm>
            <a:off x="6048613" y="1050942"/>
            <a:ext cx="4718914" cy="5604501"/>
          </a:xfrm>
          <a:prstGeom prst="rect">
            <a:avLst/>
          </a:prstGeom>
        </p:spPr>
      </p:pic>
    </p:spTree>
    <p:extLst>
      <p:ext uri="{BB962C8B-B14F-4D97-AF65-F5344CB8AC3E}">
        <p14:creationId xmlns:p14="http://schemas.microsoft.com/office/powerpoint/2010/main" val="21787615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43</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音</a:t>
            </a:r>
          </a:p>
        </p:txBody>
      </p:sp>
      <p:pic>
        <p:nvPicPr>
          <p:cNvPr id="3" name="図 2">
            <a:extLst>
              <a:ext uri="{FF2B5EF4-FFF2-40B4-BE49-F238E27FC236}">
                <a16:creationId xmlns:a16="http://schemas.microsoft.com/office/drawing/2014/main" id="{3E5D9165-406B-46A9-86F2-C4CCE25186A6}"/>
              </a:ext>
            </a:extLst>
          </p:cNvPr>
          <p:cNvPicPr>
            <a:picLocks noChangeAspect="1"/>
          </p:cNvPicPr>
          <p:nvPr/>
        </p:nvPicPr>
        <p:blipFill>
          <a:blip r:embed="rId2"/>
          <a:stretch>
            <a:fillRect/>
          </a:stretch>
        </p:blipFill>
        <p:spPr>
          <a:xfrm>
            <a:off x="1168894" y="1100888"/>
            <a:ext cx="3863260" cy="5605283"/>
          </a:xfrm>
          <a:prstGeom prst="rect">
            <a:avLst/>
          </a:prstGeom>
        </p:spPr>
      </p:pic>
      <p:pic>
        <p:nvPicPr>
          <p:cNvPr id="7" name="図 6">
            <a:extLst>
              <a:ext uri="{FF2B5EF4-FFF2-40B4-BE49-F238E27FC236}">
                <a16:creationId xmlns:a16="http://schemas.microsoft.com/office/drawing/2014/main" id="{63B17808-8993-4404-8864-DB045F8E946B}"/>
              </a:ext>
            </a:extLst>
          </p:cNvPr>
          <p:cNvPicPr>
            <a:picLocks noChangeAspect="1"/>
          </p:cNvPicPr>
          <p:nvPr/>
        </p:nvPicPr>
        <p:blipFill>
          <a:blip r:embed="rId3"/>
          <a:stretch>
            <a:fillRect/>
          </a:stretch>
        </p:blipFill>
        <p:spPr>
          <a:xfrm>
            <a:off x="6212430" y="1172852"/>
            <a:ext cx="3863260" cy="5422529"/>
          </a:xfrm>
          <a:prstGeom prst="rect">
            <a:avLst/>
          </a:prstGeom>
        </p:spPr>
      </p:pic>
    </p:spTree>
    <p:extLst>
      <p:ext uri="{BB962C8B-B14F-4D97-AF65-F5344CB8AC3E}">
        <p14:creationId xmlns:p14="http://schemas.microsoft.com/office/powerpoint/2010/main" val="28504021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44</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イベント</a:t>
            </a:r>
          </a:p>
        </p:txBody>
      </p:sp>
      <p:pic>
        <p:nvPicPr>
          <p:cNvPr id="3" name="図 2">
            <a:extLst>
              <a:ext uri="{FF2B5EF4-FFF2-40B4-BE49-F238E27FC236}">
                <a16:creationId xmlns:a16="http://schemas.microsoft.com/office/drawing/2014/main" id="{58660D56-1843-484B-A224-29BF1B21C9A4}"/>
              </a:ext>
            </a:extLst>
          </p:cNvPr>
          <p:cNvPicPr>
            <a:picLocks noChangeAspect="1"/>
          </p:cNvPicPr>
          <p:nvPr/>
        </p:nvPicPr>
        <p:blipFill>
          <a:blip r:embed="rId2"/>
          <a:stretch>
            <a:fillRect/>
          </a:stretch>
        </p:blipFill>
        <p:spPr>
          <a:xfrm>
            <a:off x="335360" y="1100889"/>
            <a:ext cx="5539660" cy="5571496"/>
          </a:xfrm>
          <a:prstGeom prst="rect">
            <a:avLst/>
          </a:prstGeom>
        </p:spPr>
      </p:pic>
      <p:pic>
        <p:nvPicPr>
          <p:cNvPr id="7" name="図 6">
            <a:extLst>
              <a:ext uri="{FF2B5EF4-FFF2-40B4-BE49-F238E27FC236}">
                <a16:creationId xmlns:a16="http://schemas.microsoft.com/office/drawing/2014/main" id="{81D7B3B6-3A06-4D78-95E3-22FDF703F56D}"/>
              </a:ext>
            </a:extLst>
          </p:cNvPr>
          <p:cNvPicPr>
            <a:picLocks noChangeAspect="1"/>
          </p:cNvPicPr>
          <p:nvPr/>
        </p:nvPicPr>
        <p:blipFill>
          <a:blip r:embed="rId3"/>
          <a:stretch>
            <a:fillRect/>
          </a:stretch>
        </p:blipFill>
        <p:spPr>
          <a:xfrm>
            <a:off x="6132513" y="1100889"/>
            <a:ext cx="5436062" cy="5391986"/>
          </a:xfrm>
          <a:prstGeom prst="rect">
            <a:avLst/>
          </a:prstGeom>
        </p:spPr>
      </p:pic>
    </p:spTree>
    <p:extLst>
      <p:ext uri="{BB962C8B-B14F-4D97-AF65-F5344CB8AC3E}">
        <p14:creationId xmlns:p14="http://schemas.microsoft.com/office/powerpoint/2010/main" val="14617150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45</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イベント</a:t>
            </a:r>
          </a:p>
        </p:txBody>
      </p:sp>
      <p:pic>
        <p:nvPicPr>
          <p:cNvPr id="3" name="図 2">
            <a:extLst>
              <a:ext uri="{FF2B5EF4-FFF2-40B4-BE49-F238E27FC236}">
                <a16:creationId xmlns:a16="http://schemas.microsoft.com/office/drawing/2014/main" id="{B2DD3859-BB36-4A04-A6B4-21B61B67321F}"/>
              </a:ext>
            </a:extLst>
          </p:cNvPr>
          <p:cNvPicPr>
            <a:picLocks noChangeAspect="1"/>
          </p:cNvPicPr>
          <p:nvPr/>
        </p:nvPicPr>
        <p:blipFill>
          <a:blip r:embed="rId2"/>
          <a:stretch>
            <a:fillRect/>
          </a:stretch>
        </p:blipFill>
        <p:spPr>
          <a:xfrm>
            <a:off x="394492" y="1100888"/>
            <a:ext cx="5740128" cy="3913071"/>
          </a:xfrm>
          <a:prstGeom prst="rect">
            <a:avLst/>
          </a:prstGeom>
        </p:spPr>
      </p:pic>
      <p:pic>
        <p:nvPicPr>
          <p:cNvPr id="7" name="図 6">
            <a:extLst>
              <a:ext uri="{FF2B5EF4-FFF2-40B4-BE49-F238E27FC236}">
                <a16:creationId xmlns:a16="http://schemas.microsoft.com/office/drawing/2014/main" id="{687C2BEB-8FC0-44A1-9D19-C90858F4E96B}"/>
              </a:ext>
            </a:extLst>
          </p:cNvPr>
          <p:cNvPicPr>
            <a:picLocks noChangeAspect="1"/>
          </p:cNvPicPr>
          <p:nvPr/>
        </p:nvPicPr>
        <p:blipFill>
          <a:blip r:embed="rId3"/>
          <a:stretch>
            <a:fillRect/>
          </a:stretch>
        </p:blipFill>
        <p:spPr>
          <a:xfrm>
            <a:off x="6748553" y="1118884"/>
            <a:ext cx="4720371" cy="3933642"/>
          </a:xfrm>
          <a:prstGeom prst="rect">
            <a:avLst/>
          </a:prstGeom>
        </p:spPr>
      </p:pic>
    </p:spTree>
    <p:extLst>
      <p:ext uri="{BB962C8B-B14F-4D97-AF65-F5344CB8AC3E}">
        <p14:creationId xmlns:p14="http://schemas.microsoft.com/office/powerpoint/2010/main" val="35100765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46</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イベント</a:t>
            </a:r>
          </a:p>
        </p:txBody>
      </p:sp>
      <p:pic>
        <p:nvPicPr>
          <p:cNvPr id="3" name="図 2">
            <a:extLst>
              <a:ext uri="{FF2B5EF4-FFF2-40B4-BE49-F238E27FC236}">
                <a16:creationId xmlns:a16="http://schemas.microsoft.com/office/drawing/2014/main" id="{5EF2035D-0D8C-4A72-975F-6165A569A422}"/>
              </a:ext>
            </a:extLst>
          </p:cNvPr>
          <p:cNvPicPr>
            <a:picLocks noChangeAspect="1"/>
          </p:cNvPicPr>
          <p:nvPr/>
        </p:nvPicPr>
        <p:blipFill>
          <a:blip r:embed="rId2"/>
          <a:stretch>
            <a:fillRect/>
          </a:stretch>
        </p:blipFill>
        <p:spPr>
          <a:xfrm>
            <a:off x="335360" y="1170796"/>
            <a:ext cx="3916600" cy="5322079"/>
          </a:xfrm>
          <a:prstGeom prst="rect">
            <a:avLst/>
          </a:prstGeom>
        </p:spPr>
      </p:pic>
      <p:pic>
        <p:nvPicPr>
          <p:cNvPr id="7" name="図 6">
            <a:extLst>
              <a:ext uri="{FF2B5EF4-FFF2-40B4-BE49-F238E27FC236}">
                <a16:creationId xmlns:a16="http://schemas.microsoft.com/office/drawing/2014/main" id="{C702C644-90D4-49D9-9A91-40D928F8BCD8}"/>
              </a:ext>
            </a:extLst>
          </p:cNvPr>
          <p:cNvPicPr>
            <a:picLocks noChangeAspect="1"/>
          </p:cNvPicPr>
          <p:nvPr/>
        </p:nvPicPr>
        <p:blipFill>
          <a:blip r:embed="rId3"/>
          <a:stretch>
            <a:fillRect/>
          </a:stretch>
        </p:blipFill>
        <p:spPr>
          <a:xfrm>
            <a:off x="6283442" y="1170796"/>
            <a:ext cx="3774958" cy="5133236"/>
          </a:xfrm>
          <a:prstGeom prst="rect">
            <a:avLst/>
          </a:prstGeom>
        </p:spPr>
      </p:pic>
    </p:spTree>
    <p:extLst>
      <p:ext uri="{BB962C8B-B14F-4D97-AF65-F5344CB8AC3E}">
        <p14:creationId xmlns:p14="http://schemas.microsoft.com/office/powerpoint/2010/main" val="775692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コンテンツ プレースホルダー 2">
            <a:extLst>
              <a:ext uri="{FF2B5EF4-FFF2-40B4-BE49-F238E27FC236}">
                <a16:creationId xmlns:a16="http://schemas.microsoft.com/office/drawing/2014/main" id="{87D9A4A0-0BA5-48EB-84BD-724E06300A0C}"/>
              </a:ext>
            </a:extLst>
          </p:cNvPr>
          <p:cNvPicPr>
            <a:picLocks noGrp="1" noChangeAspect="1"/>
          </p:cNvPicPr>
          <p:nvPr>
            <p:ph idx="1"/>
          </p:nvPr>
        </p:nvPicPr>
        <p:blipFill>
          <a:blip r:embed="rId2"/>
          <a:stretch>
            <a:fillRect/>
          </a:stretch>
        </p:blipFill>
        <p:spPr>
          <a:xfrm>
            <a:off x="6132513" y="1100888"/>
            <a:ext cx="3235422" cy="3211631"/>
          </a:xfrm>
        </p:spPr>
      </p:pic>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47</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制御</a:t>
            </a:r>
          </a:p>
        </p:txBody>
      </p:sp>
      <p:pic>
        <p:nvPicPr>
          <p:cNvPr id="12" name="図 11">
            <a:extLst>
              <a:ext uri="{FF2B5EF4-FFF2-40B4-BE49-F238E27FC236}">
                <a16:creationId xmlns:a16="http://schemas.microsoft.com/office/drawing/2014/main" id="{333C696C-5A6A-4793-AB98-79FE4BA38671}"/>
              </a:ext>
            </a:extLst>
          </p:cNvPr>
          <p:cNvPicPr>
            <a:picLocks noChangeAspect="1"/>
          </p:cNvPicPr>
          <p:nvPr/>
        </p:nvPicPr>
        <p:blipFill>
          <a:blip r:embed="rId3"/>
          <a:stretch>
            <a:fillRect/>
          </a:stretch>
        </p:blipFill>
        <p:spPr>
          <a:xfrm>
            <a:off x="1081809" y="1100889"/>
            <a:ext cx="3179121" cy="3035702"/>
          </a:xfrm>
          <a:prstGeom prst="rect">
            <a:avLst/>
          </a:prstGeom>
        </p:spPr>
      </p:pic>
    </p:spTree>
    <p:extLst>
      <p:ext uri="{BB962C8B-B14F-4D97-AF65-F5344CB8AC3E}">
        <p14:creationId xmlns:p14="http://schemas.microsoft.com/office/powerpoint/2010/main" val="26028815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48</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制御</a:t>
            </a:r>
          </a:p>
        </p:txBody>
      </p:sp>
      <p:pic>
        <p:nvPicPr>
          <p:cNvPr id="3" name="図 2">
            <a:extLst>
              <a:ext uri="{FF2B5EF4-FFF2-40B4-BE49-F238E27FC236}">
                <a16:creationId xmlns:a16="http://schemas.microsoft.com/office/drawing/2014/main" id="{97D0AC4B-1DAB-4AC5-902C-9AD0E6893392}"/>
              </a:ext>
            </a:extLst>
          </p:cNvPr>
          <p:cNvPicPr>
            <a:picLocks noChangeAspect="1"/>
          </p:cNvPicPr>
          <p:nvPr/>
        </p:nvPicPr>
        <p:blipFill>
          <a:blip r:embed="rId2"/>
          <a:stretch>
            <a:fillRect/>
          </a:stretch>
        </p:blipFill>
        <p:spPr>
          <a:xfrm>
            <a:off x="1170135" y="1100889"/>
            <a:ext cx="2723218" cy="5482504"/>
          </a:xfrm>
          <a:prstGeom prst="rect">
            <a:avLst/>
          </a:prstGeom>
        </p:spPr>
      </p:pic>
      <p:pic>
        <p:nvPicPr>
          <p:cNvPr id="7" name="図 6">
            <a:extLst>
              <a:ext uri="{FF2B5EF4-FFF2-40B4-BE49-F238E27FC236}">
                <a16:creationId xmlns:a16="http://schemas.microsoft.com/office/drawing/2014/main" id="{A40B83E3-5D74-4507-B96D-F268A83BD5B6}"/>
              </a:ext>
            </a:extLst>
          </p:cNvPr>
          <p:cNvPicPr>
            <a:picLocks noChangeAspect="1"/>
          </p:cNvPicPr>
          <p:nvPr/>
        </p:nvPicPr>
        <p:blipFill>
          <a:blip r:embed="rId3"/>
          <a:stretch>
            <a:fillRect/>
          </a:stretch>
        </p:blipFill>
        <p:spPr>
          <a:xfrm>
            <a:off x="6132513" y="1020990"/>
            <a:ext cx="2371985" cy="5678390"/>
          </a:xfrm>
          <a:prstGeom prst="rect">
            <a:avLst/>
          </a:prstGeom>
        </p:spPr>
      </p:pic>
    </p:spTree>
    <p:extLst>
      <p:ext uri="{BB962C8B-B14F-4D97-AF65-F5344CB8AC3E}">
        <p14:creationId xmlns:p14="http://schemas.microsoft.com/office/powerpoint/2010/main" val="2744932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49</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制御</a:t>
            </a:r>
          </a:p>
        </p:txBody>
      </p:sp>
      <p:pic>
        <p:nvPicPr>
          <p:cNvPr id="3" name="図 2">
            <a:extLst>
              <a:ext uri="{FF2B5EF4-FFF2-40B4-BE49-F238E27FC236}">
                <a16:creationId xmlns:a16="http://schemas.microsoft.com/office/drawing/2014/main" id="{46357343-C0FD-410A-8AFA-BBCFF8A2AFDF}"/>
              </a:ext>
            </a:extLst>
          </p:cNvPr>
          <p:cNvPicPr>
            <a:picLocks noChangeAspect="1"/>
          </p:cNvPicPr>
          <p:nvPr/>
        </p:nvPicPr>
        <p:blipFill>
          <a:blip r:embed="rId2"/>
          <a:stretch>
            <a:fillRect/>
          </a:stretch>
        </p:blipFill>
        <p:spPr>
          <a:xfrm>
            <a:off x="1616120" y="1113107"/>
            <a:ext cx="2502334" cy="5562330"/>
          </a:xfrm>
          <a:prstGeom prst="rect">
            <a:avLst/>
          </a:prstGeom>
        </p:spPr>
      </p:pic>
      <p:pic>
        <p:nvPicPr>
          <p:cNvPr id="7" name="図 6">
            <a:extLst>
              <a:ext uri="{FF2B5EF4-FFF2-40B4-BE49-F238E27FC236}">
                <a16:creationId xmlns:a16="http://schemas.microsoft.com/office/drawing/2014/main" id="{F2A39888-5458-4A6D-B384-CF8131E89E52}"/>
              </a:ext>
            </a:extLst>
          </p:cNvPr>
          <p:cNvPicPr>
            <a:picLocks noChangeAspect="1"/>
          </p:cNvPicPr>
          <p:nvPr/>
        </p:nvPicPr>
        <p:blipFill>
          <a:blip r:embed="rId3"/>
          <a:stretch>
            <a:fillRect/>
          </a:stretch>
        </p:blipFill>
        <p:spPr>
          <a:xfrm>
            <a:off x="6113925" y="1113107"/>
            <a:ext cx="2600867" cy="5560476"/>
          </a:xfrm>
          <a:prstGeom prst="rect">
            <a:avLst/>
          </a:prstGeom>
        </p:spPr>
      </p:pic>
    </p:spTree>
    <p:extLst>
      <p:ext uri="{BB962C8B-B14F-4D97-AF65-F5344CB8AC3E}">
        <p14:creationId xmlns:p14="http://schemas.microsoft.com/office/powerpoint/2010/main" val="45455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96F7FF79-E66D-436C-BDD8-58393A323427}"/>
              </a:ext>
            </a:extLst>
          </p:cNvPr>
          <p:cNvSpPr>
            <a:spLocks noGrp="1"/>
          </p:cNvSpPr>
          <p:nvPr>
            <p:ph idx="1"/>
          </p:nvPr>
        </p:nvSpPr>
        <p:spPr/>
        <p:txBody>
          <a:bodyPr/>
          <a:lstStyle/>
          <a:p>
            <a:r>
              <a:rPr lang="en-US" altLang="ja-JP" dirty="0"/>
              <a:t>ev3-micropython-v2.0.0-sd-card-image.img </a:t>
            </a:r>
          </a:p>
          <a:p>
            <a:r>
              <a:rPr lang="en-US" altLang="ja-JP" dirty="0"/>
              <a:t>SD</a:t>
            </a:r>
            <a:r>
              <a:rPr lang="ja-JP" altLang="en-US" dirty="0"/>
              <a:t>カードに書き込む</a:t>
            </a:r>
            <a:endParaRPr lang="en-US" altLang="ja-JP" dirty="0"/>
          </a:p>
          <a:p>
            <a:r>
              <a:rPr lang="ja-JP" altLang="en-US" dirty="0"/>
              <a:t>本体に</a:t>
            </a:r>
            <a:r>
              <a:rPr lang="en-US" altLang="ja-JP" dirty="0"/>
              <a:t>SD</a:t>
            </a:r>
            <a:r>
              <a:rPr lang="ja-JP" altLang="en-US" dirty="0"/>
              <a:t>カードを差し込んで，中央ボタンを押して起動</a:t>
            </a:r>
            <a:endParaRPr lang="en-US" altLang="ja-JP" dirty="0"/>
          </a:p>
          <a:p>
            <a:endParaRPr kumimoji="1" lang="ja-JP" altLang="en-US" dirty="0"/>
          </a:p>
        </p:txBody>
      </p:sp>
      <p:sp>
        <p:nvSpPr>
          <p:cNvPr id="3" name="スライド番号プレースホルダー 2">
            <a:extLst>
              <a:ext uri="{FF2B5EF4-FFF2-40B4-BE49-F238E27FC236}">
                <a16:creationId xmlns:a16="http://schemas.microsoft.com/office/drawing/2014/main" id="{4E80BECA-4372-4A29-829E-B7E0245E2627}"/>
              </a:ext>
            </a:extLst>
          </p:cNvPr>
          <p:cNvSpPr>
            <a:spLocks noGrp="1"/>
          </p:cNvSpPr>
          <p:nvPr>
            <p:ph type="sldNum" sz="quarter" idx="12"/>
          </p:nvPr>
        </p:nvSpPr>
        <p:spPr/>
        <p:txBody>
          <a:bodyPr/>
          <a:lstStyle/>
          <a:p>
            <a:fld id="{13AB05CA-B2B8-0B46-A3D3-7CDE1DE4FAD6}" type="slidenum">
              <a:rPr lang="ja-JP" altLang="en-US" smtClean="0"/>
              <a:pPr/>
              <a:t>5</a:t>
            </a:fld>
            <a:endParaRPr lang="ja-JP" altLang="en-US" dirty="0"/>
          </a:p>
        </p:txBody>
      </p:sp>
      <p:sp>
        <p:nvSpPr>
          <p:cNvPr id="4" name="タイトル 3">
            <a:extLst>
              <a:ext uri="{FF2B5EF4-FFF2-40B4-BE49-F238E27FC236}">
                <a16:creationId xmlns:a16="http://schemas.microsoft.com/office/drawing/2014/main" id="{6F597A3F-8A32-4836-9961-ACD862DE0547}"/>
              </a:ext>
            </a:extLst>
          </p:cNvPr>
          <p:cNvSpPr>
            <a:spLocks noGrp="1"/>
          </p:cNvSpPr>
          <p:nvPr>
            <p:ph type="title"/>
          </p:nvPr>
        </p:nvSpPr>
        <p:spPr/>
        <p:txBody>
          <a:bodyPr/>
          <a:lstStyle/>
          <a:p>
            <a:r>
              <a:rPr kumimoji="1" lang="ja-JP" altLang="en-US" dirty="0"/>
              <a:t>イメージの書き込み，起動</a:t>
            </a:r>
          </a:p>
        </p:txBody>
      </p:sp>
      <p:pic>
        <p:nvPicPr>
          <p:cNvPr id="6" name="図 5">
            <a:extLst>
              <a:ext uri="{FF2B5EF4-FFF2-40B4-BE49-F238E27FC236}">
                <a16:creationId xmlns:a16="http://schemas.microsoft.com/office/drawing/2014/main" id="{CD30B5FD-3C13-4C05-9CD3-9C06E4EB337B}"/>
              </a:ext>
            </a:extLst>
          </p:cNvPr>
          <p:cNvPicPr>
            <a:picLocks noChangeAspect="1"/>
          </p:cNvPicPr>
          <p:nvPr/>
        </p:nvPicPr>
        <p:blipFill>
          <a:blip r:embed="rId2"/>
          <a:stretch>
            <a:fillRect/>
          </a:stretch>
        </p:blipFill>
        <p:spPr>
          <a:xfrm>
            <a:off x="787840" y="4161644"/>
            <a:ext cx="3101492" cy="2331231"/>
          </a:xfrm>
          <a:prstGeom prst="rect">
            <a:avLst/>
          </a:prstGeom>
        </p:spPr>
      </p:pic>
      <p:pic>
        <p:nvPicPr>
          <p:cNvPr id="7" name="図 6">
            <a:extLst>
              <a:ext uri="{FF2B5EF4-FFF2-40B4-BE49-F238E27FC236}">
                <a16:creationId xmlns:a16="http://schemas.microsoft.com/office/drawing/2014/main" id="{1D98A1A2-6AF3-45E2-97CD-2A4A76A61C4D}"/>
              </a:ext>
            </a:extLst>
          </p:cNvPr>
          <p:cNvPicPr>
            <a:picLocks noChangeAspect="1"/>
          </p:cNvPicPr>
          <p:nvPr/>
        </p:nvPicPr>
        <p:blipFill>
          <a:blip r:embed="rId3"/>
          <a:stretch>
            <a:fillRect/>
          </a:stretch>
        </p:blipFill>
        <p:spPr>
          <a:xfrm>
            <a:off x="4263860" y="4161644"/>
            <a:ext cx="3203739" cy="852058"/>
          </a:xfrm>
          <a:prstGeom prst="rect">
            <a:avLst/>
          </a:prstGeom>
        </p:spPr>
      </p:pic>
      <p:pic>
        <p:nvPicPr>
          <p:cNvPr id="8" name="図 7">
            <a:extLst>
              <a:ext uri="{FF2B5EF4-FFF2-40B4-BE49-F238E27FC236}">
                <a16:creationId xmlns:a16="http://schemas.microsoft.com/office/drawing/2014/main" id="{4BF0D5E4-A697-466D-8681-7BE68985302E}"/>
              </a:ext>
            </a:extLst>
          </p:cNvPr>
          <p:cNvPicPr>
            <a:picLocks noChangeAspect="1"/>
          </p:cNvPicPr>
          <p:nvPr/>
        </p:nvPicPr>
        <p:blipFill>
          <a:blip r:embed="rId4"/>
          <a:stretch>
            <a:fillRect/>
          </a:stretch>
        </p:blipFill>
        <p:spPr>
          <a:xfrm>
            <a:off x="4263860" y="5458366"/>
            <a:ext cx="3108308" cy="1063368"/>
          </a:xfrm>
          <a:prstGeom prst="rect">
            <a:avLst/>
          </a:prstGeom>
        </p:spPr>
      </p:pic>
      <p:pic>
        <p:nvPicPr>
          <p:cNvPr id="9" name="図 8">
            <a:extLst>
              <a:ext uri="{FF2B5EF4-FFF2-40B4-BE49-F238E27FC236}">
                <a16:creationId xmlns:a16="http://schemas.microsoft.com/office/drawing/2014/main" id="{DED640B8-8C3B-47E6-8608-E6F37C7F7662}"/>
              </a:ext>
            </a:extLst>
          </p:cNvPr>
          <p:cNvPicPr>
            <a:picLocks noChangeAspect="1"/>
          </p:cNvPicPr>
          <p:nvPr/>
        </p:nvPicPr>
        <p:blipFill>
          <a:blip r:embed="rId5"/>
          <a:stretch>
            <a:fillRect/>
          </a:stretch>
        </p:blipFill>
        <p:spPr>
          <a:xfrm>
            <a:off x="8162426" y="4161644"/>
            <a:ext cx="3380967" cy="2331231"/>
          </a:xfrm>
          <a:prstGeom prst="rect">
            <a:avLst/>
          </a:prstGeom>
        </p:spPr>
      </p:pic>
    </p:spTree>
    <p:extLst>
      <p:ext uri="{BB962C8B-B14F-4D97-AF65-F5344CB8AC3E}">
        <p14:creationId xmlns:p14="http://schemas.microsoft.com/office/powerpoint/2010/main" val="5126954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コンテンツ プレースホルダー 6">
            <a:extLst>
              <a:ext uri="{FF2B5EF4-FFF2-40B4-BE49-F238E27FC236}">
                <a16:creationId xmlns:a16="http://schemas.microsoft.com/office/drawing/2014/main" id="{4A70C46E-5024-458F-81B7-BB740E2E73F1}"/>
              </a:ext>
            </a:extLst>
          </p:cNvPr>
          <p:cNvPicPr>
            <a:picLocks noGrp="1" noChangeAspect="1"/>
          </p:cNvPicPr>
          <p:nvPr>
            <p:ph idx="1"/>
          </p:nvPr>
        </p:nvPicPr>
        <p:blipFill>
          <a:blip r:embed="rId2"/>
          <a:stretch>
            <a:fillRect/>
          </a:stretch>
        </p:blipFill>
        <p:spPr>
          <a:xfrm>
            <a:off x="6096000" y="1100888"/>
            <a:ext cx="5996264" cy="4254883"/>
          </a:xfrm>
        </p:spPr>
      </p:pic>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50</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センサー</a:t>
            </a:r>
          </a:p>
        </p:txBody>
      </p:sp>
      <p:pic>
        <p:nvPicPr>
          <p:cNvPr id="3" name="図 2">
            <a:extLst>
              <a:ext uri="{FF2B5EF4-FFF2-40B4-BE49-F238E27FC236}">
                <a16:creationId xmlns:a16="http://schemas.microsoft.com/office/drawing/2014/main" id="{4DBB46CC-0D0D-4AFA-A7AB-F5A9001A7BAF}"/>
              </a:ext>
            </a:extLst>
          </p:cNvPr>
          <p:cNvPicPr>
            <a:picLocks noChangeAspect="1"/>
          </p:cNvPicPr>
          <p:nvPr/>
        </p:nvPicPr>
        <p:blipFill>
          <a:blip r:embed="rId3"/>
          <a:stretch>
            <a:fillRect/>
          </a:stretch>
        </p:blipFill>
        <p:spPr>
          <a:xfrm>
            <a:off x="335359" y="1100888"/>
            <a:ext cx="5735989" cy="4408371"/>
          </a:xfrm>
          <a:prstGeom prst="rect">
            <a:avLst/>
          </a:prstGeom>
        </p:spPr>
      </p:pic>
    </p:spTree>
    <p:extLst>
      <p:ext uri="{BB962C8B-B14F-4D97-AF65-F5344CB8AC3E}">
        <p14:creationId xmlns:p14="http://schemas.microsoft.com/office/powerpoint/2010/main" val="5226525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51</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センサー</a:t>
            </a:r>
          </a:p>
        </p:txBody>
      </p:sp>
      <p:pic>
        <p:nvPicPr>
          <p:cNvPr id="3" name="図 2">
            <a:extLst>
              <a:ext uri="{FF2B5EF4-FFF2-40B4-BE49-F238E27FC236}">
                <a16:creationId xmlns:a16="http://schemas.microsoft.com/office/drawing/2014/main" id="{969E9071-54E7-4321-A953-AFBF3A10401E}"/>
              </a:ext>
            </a:extLst>
          </p:cNvPr>
          <p:cNvPicPr>
            <a:picLocks noChangeAspect="1"/>
          </p:cNvPicPr>
          <p:nvPr/>
        </p:nvPicPr>
        <p:blipFill>
          <a:blip r:embed="rId2"/>
          <a:stretch>
            <a:fillRect/>
          </a:stretch>
        </p:blipFill>
        <p:spPr>
          <a:xfrm>
            <a:off x="335360" y="1455420"/>
            <a:ext cx="5387978" cy="4301691"/>
          </a:xfrm>
          <a:prstGeom prst="rect">
            <a:avLst/>
          </a:prstGeom>
        </p:spPr>
      </p:pic>
      <p:pic>
        <p:nvPicPr>
          <p:cNvPr id="7" name="図 6">
            <a:extLst>
              <a:ext uri="{FF2B5EF4-FFF2-40B4-BE49-F238E27FC236}">
                <a16:creationId xmlns:a16="http://schemas.microsoft.com/office/drawing/2014/main" id="{2C21CD9E-927B-46E1-80E1-A1FA584D0B17}"/>
              </a:ext>
            </a:extLst>
          </p:cNvPr>
          <p:cNvPicPr>
            <a:picLocks noChangeAspect="1"/>
          </p:cNvPicPr>
          <p:nvPr/>
        </p:nvPicPr>
        <p:blipFill>
          <a:blip r:embed="rId3"/>
          <a:stretch>
            <a:fillRect/>
          </a:stretch>
        </p:blipFill>
        <p:spPr>
          <a:xfrm>
            <a:off x="6144005" y="1398496"/>
            <a:ext cx="5458349" cy="4143888"/>
          </a:xfrm>
          <a:prstGeom prst="rect">
            <a:avLst/>
          </a:prstGeom>
        </p:spPr>
      </p:pic>
    </p:spTree>
    <p:extLst>
      <p:ext uri="{BB962C8B-B14F-4D97-AF65-F5344CB8AC3E}">
        <p14:creationId xmlns:p14="http://schemas.microsoft.com/office/powerpoint/2010/main" val="1117776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52</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センサー</a:t>
            </a:r>
          </a:p>
        </p:txBody>
      </p:sp>
      <p:pic>
        <p:nvPicPr>
          <p:cNvPr id="3" name="図 2">
            <a:extLst>
              <a:ext uri="{FF2B5EF4-FFF2-40B4-BE49-F238E27FC236}">
                <a16:creationId xmlns:a16="http://schemas.microsoft.com/office/drawing/2014/main" id="{F5410362-61BB-447A-92BD-14CD50EFA4EC}"/>
              </a:ext>
            </a:extLst>
          </p:cNvPr>
          <p:cNvPicPr>
            <a:picLocks noChangeAspect="1"/>
          </p:cNvPicPr>
          <p:nvPr/>
        </p:nvPicPr>
        <p:blipFill>
          <a:blip r:embed="rId2"/>
          <a:stretch>
            <a:fillRect/>
          </a:stretch>
        </p:blipFill>
        <p:spPr>
          <a:xfrm>
            <a:off x="429844" y="1101959"/>
            <a:ext cx="5596888" cy="2147447"/>
          </a:xfrm>
          <a:prstGeom prst="rect">
            <a:avLst/>
          </a:prstGeom>
        </p:spPr>
      </p:pic>
      <p:pic>
        <p:nvPicPr>
          <p:cNvPr id="8" name="図 7">
            <a:extLst>
              <a:ext uri="{FF2B5EF4-FFF2-40B4-BE49-F238E27FC236}">
                <a16:creationId xmlns:a16="http://schemas.microsoft.com/office/drawing/2014/main" id="{E41C67BA-D4D1-4D78-B7E9-E24298BF8CDD}"/>
              </a:ext>
            </a:extLst>
          </p:cNvPr>
          <p:cNvPicPr>
            <a:picLocks noChangeAspect="1"/>
          </p:cNvPicPr>
          <p:nvPr/>
        </p:nvPicPr>
        <p:blipFill>
          <a:blip r:embed="rId3"/>
          <a:stretch>
            <a:fillRect/>
          </a:stretch>
        </p:blipFill>
        <p:spPr>
          <a:xfrm>
            <a:off x="507194" y="3898789"/>
            <a:ext cx="4257193" cy="2044793"/>
          </a:xfrm>
          <a:prstGeom prst="rect">
            <a:avLst/>
          </a:prstGeom>
        </p:spPr>
      </p:pic>
      <p:pic>
        <p:nvPicPr>
          <p:cNvPr id="7" name="図 6">
            <a:extLst>
              <a:ext uri="{FF2B5EF4-FFF2-40B4-BE49-F238E27FC236}">
                <a16:creationId xmlns:a16="http://schemas.microsoft.com/office/drawing/2014/main" id="{510D961D-F542-4667-A310-741A55881805}"/>
              </a:ext>
            </a:extLst>
          </p:cNvPr>
          <p:cNvPicPr>
            <a:picLocks noChangeAspect="1"/>
          </p:cNvPicPr>
          <p:nvPr/>
        </p:nvPicPr>
        <p:blipFill>
          <a:blip r:embed="rId4"/>
          <a:stretch>
            <a:fillRect/>
          </a:stretch>
        </p:blipFill>
        <p:spPr>
          <a:xfrm>
            <a:off x="6011069" y="1257513"/>
            <a:ext cx="5751086" cy="4686070"/>
          </a:xfrm>
          <a:prstGeom prst="rect">
            <a:avLst/>
          </a:prstGeom>
        </p:spPr>
      </p:pic>
    </p:spTree>
    <p:extLst>
      <p:ext uri="{BB962C8B-B14F-4D97-AF65-F5344CB8AC3E}">
        <p14:creationId xmlns:p14="http://schemas.microsoft.com/office/powerpoint/2010/main" val="1618944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53</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センサー</a:t>
            </a:r>
          </a:p>
        </p:txBody>
      </p:sp>
      <p:pic>
        <p:nvPicPr>
          <p:cNvPr id="3" name="図 2">
            <a:extLst>
              <a:ext uri="{FF2B5EF4-FFF2-40B4-BE49-F238E27FC236}">
                <a16:creationId xmlns:a16="http://schemas.microsoft.com/office/drawing/2014/main" id="{24B4A553-3B68-400B-A37C-C051908A4EA3}"/>
              </a:ext>
            </a:extLst>
          </p:cNvPr>
          <p:cNvPicPr>
            <a:picLocks noChangeAspect="1"/>
          </p:cNvPicPr>
          <p:nvPr/>
        </p:nvPicPr>
        <p:blipFill>
          <a:blip r:embed="rId2"/>
          <a:stretch>
            <a:fillRect/>
          </a:stretch>
        </p:blipFill>
        <p:spPr>
          <a:xfrm>
            <a:off x="627719" y="1100889"/>
            <a:ext cx="4876720" cy="2527259"/>
          </a:xfrm>
          <a:prstGeom prst="rect">
            <a:avLst/>
          </a:prstGeom>
        </p:spPr>
      </p:pic>
      <p:pic>
        <p:nvPicPr>
          <p:cNvPr id="8" name="図 7">
            <a:extLst>
              <a:ext uri="{FF2B5EF4-FFF2-40B4-BE49-F238E27FC236}">
                <a16:creationId xmlns:a16="http://schemas.microsoft.com/office/drawing/2014/main" id="{7E5055FC-4D37-453C-9D19-16078CB8ACE0}"/>
              </a:ext>
            </a:extLst>
          </p:cNvPr>
          <p:cNvPicPr>
            <a:picLocks noChangeAspect="1"/>
          </p:cNvPicPr>
          <p:nvPr/>
        </p:nvPicPr>
        <p:blipFill>
          <a:blip r:embed="rId3"/>
          <a:stretch>
            <a:fillRect/>
          </a:stretch>
        </p:blipFill>
        <p:spPr>
          <a:xfrm>
            <a:off x="627719" y="4086348"/>
            <a:ext cx="4960540" cy="2569095"/>
          </a:xfrm>
          <a:prstGeom prst="rect">
            <a:avLst/>
          </a:prstGeom>
        </p:spPr>
      </p:pic>
      <p:pic>
        <p:nvPicPr>
          <p:cNvPr id="7" name="図 6">
            <a:extLst>
              <a:ext uri="{FF2B5EF4-FFF2-40B4-BE49-F238E27FC236}">
                <a16:creationId xmlns:a16="http://schemas.microsoft.com/office/drawing/2014/main" id="{54316036-B6F4-47E5-919F-9BC9A456CAA2}"/>
              </a:ext>
            </a:extLst>
          </p:cNvPr>
          <p:cNvPicPr>
            <a:picLocks noChangeAspect="1"/>
          </p:cNvPicPr>
          <p:nvPr/>
        </p:nvPicPr>
        <p:blipFill>
          <a:blip r:embed="rId4"/>
          <a:stretch>
            <a:fillRect/>
          </a:stretch>
        </p:blipFill>
        <p:spPr>
          <a:xfrm>
            <a:off x="6261454" y="1080895"/>
            <a:ext cx="5595185" cy="5652424"/>
          </a:xfrm>
          <a:prstGeom prst="rect">
            <a:avLst/>
          </a:prstGeom>
        </p:spPr>
      </p:pic>
    </p:spTree>
    <p:extLst>
      <p:ext uri="{BB962C8B-B14F-4D97-AF65-F5344CB8AC3E}">
        <p14:creationId xmlns:p14="http://schemas.microsoft.com/office/powerpoint/2010/main" val="3300580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54</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センサー</a:t>
            </a:r>
          </a:p>
        </p:txBody>
      </p:sp>
      <p:pic>
        <p:nvPicPr>
          <p:cNvPr id="3" name="図 2">
            <a:extLst>
              <a:ext uri="{FF2B5EF4-FFF2-40B4-BE49-F238E27FC236}">
                <a16:creationId xmlns:a16="http://schemas.microsoft.com/office/drawing/2014/main" id="{752708F9-858F-4473-AC20-574D1AA16FA6}"/>
              </a:ext>
            </a:extLst>
          </p:cNvPr>
          <p:cNvPicPr>
            <a:picLocks noChangeAspect="1"/>
          </p:cNvPicPr>
          <p:nvPr/>
        </p:nvPicPr>
        <p:blipFill>
          <a:blip r:embed="rId2"/>
          <a:stretch>
            <a:fillRect/>
          </a:stretch>
        </p:blipFill>
        <p:spPr>
          <a:xfrm>
            <a:off x="-50305" y="1324434"/>
            <a:ext cx="6254754" cy="4696922"/>
          </a:xfrm>
          <a:prstGeom prst="rect">
            <a:avLst/>
          </a:prstGeom>
        </p:spPr>
      </p:pic>
      <p:pic>
        <p:nvPicPr>
          <p:cNvPr id="7" name="図 6">
            <a:extLst>
              <a:ext uri="{FF2B5EF4-FFF2-40B4-BE49-F238E27FC236}">
                <a16:creationId xmlns:a16="http://schemas.microsoft.com/office/drawing/2014/main" id="{5672E0A3-B75C-474A-ABC4-458846CA9B83}"/>
              </a:ext>
            </a:extLst>
          </p:cNvPr>
          <p:cNvPicPr>
            <a:picLocks noChangeAspect="1"/>
          </p:cNvPicPr>
          <p:nvPr/>
        </p:nvPicPr>
        <p:blipFill>
          <a:blip r:embed="rId3"/>
          <a:stretch>
            <a:fillRect/>
          </a:stretch>
        </p:blipFill>
        <p:spPr>
          <a:xfrm>
            <a:off x="6364288" y="1308628"/>
            <a:ext cx="4919531" cy="4831005"/>
          </a:xfrm>
          <a:prstGeom prst="rect">
            <a:avLst/>
          </a:prstGeom>
        </p:spPr>
      </p:pic>
    </p:spTree>
    <p:extLst>
      <p:ext uri="{BB962C8B-B14F-4D97-AF65-F5344CB8AC3E}">
        <p14:creationId xmlns:p14="http://schemas.microsoft.com/office/powerpoint/2010/main" val="20158172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55</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センサー</a:t>
            </a:r>
          </a:p>
        </p:txBody>
      </p:sp>
      <p:pic>
        <p:nvPicPr>
          <p:cNvPr id="3" name="図 2">
            <a:extLst>
              <a:ext uri="{FF2B5EF4-FFF2-40B4-BE49-F238E27FC236}">
                <a16:creationId xmlns:a16="http://schemas.microsoft.com/office/drawing/2014/main" id="{53ADE254-CEBD-42E7-A47A-450E21F36932}"/>
              </a:ext>
            </a:extLst>
          </p:cNvPr>
          <p:cNvPicPr>
            <a:picLocks noChangeAspect="1"/>
          </p:cNvPicPr>
          <p:nvPr/>
        </p:nvPicPr>
        <p:blipFill>
          <a:blip r:embed="rId2"/>
          <a:stretch>
            <a:fillRect/>
          </a:stretch>
        </p:blipFill>
        <p:spPr>
          <a:xfrm>
            <a:off x="96011" y="1310105"/>
            <a:ext cx="5934303" cy="5136122"/>
          </a:xfrm>
          <a:prstGeom prst="rect">
            <a:avLst/>
          </a:prstGeom>
        </p:spPr>
      </p:pic>
      <p:pic>
        <p:nvPicPr>
          <p:cNvPr id="7" name="図 6">
            <a:extLst>
              <a:ext uri="{FF2B5EF4-FFF2-40B4-BE49-F238E27FC236}">
                <a16:creationId xmlns:a16="http://schemas.microsoft.com/office/drawing/2014/main" id="{C7B307BF-F6E3-47D2-A389-C70F7DAA9765}"/>
              </a:ext>
            </a:extLst>
          </p:cNvPr>
          <p:cNvPicPr>
            <a:picLocks noChangeAspect="1"/>
          </p:cNvPicPr>
          <p:nvPr/>
        </p:nvPicPr>
        <p:blipFill>
          <a:blip r:embed="rId3"/>
          <a:stretch>
            <a:fillRect/>
          </a:stretch>
        </p:blipFill>
        <p:spPr>
          <a:xfrm>
            <a:off x="6096000" y="1367417"/>
            <a:ext cx="5694422" cy="5078809"/>
          </a:xfrm>
          <a:prstGeom prst="rect">
            <a:avLst/>
          </a:prstGeom>
        </p:spPr>
      </p:pic>
    </p:spTree>
    <p:extLst>
      <p:ext uri="{BB962C8B-B14F-4D97-AF65-F5344CB8AC3E}">
        <p14:creationId xmlns:p14="http://schemas.microsoft.com/office/powerpoint/2010/main" val="3588788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56</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センサー</a:t>
            </a:r>
          </a:p>
        </p:txBody>
      </p:sp>
      <p:pic>
        <p:nvPicPr>
          <p:cNvPr id="3" name="図 2">
            <a:extLst>
              <a:ext uri="{FF2B5EF4-FFF2-40B4-BE49-F238E27FC236}">
                <a16:creationId xmlns:a16="http://schemas.microsoft.com/office/drawing/2014/main" id="{0D0C1A9A-E406-4364-A26D-C14789ED4843}"/>
              </a:ext>
            </a:extLst>
          </p:cNvPr>
          <p:cNvPicPr>
            <a:picLocks noChangeAspect="1"/>
          </p:cNvPicPr>
          <p:nvPr/>
        </p:nvPicPr>
        <p:blipFill>
          <a:blip r:embed="rId2"/>
          <a:stretch>
            <a:fillRect/>
          </a:stretch>
        </p:blipFill>
        <p:spPr>
          <a:xfrm>
            <a:off x="426800" y="1100890"/>
            <a:ext cx="4724320" cy="2819594"/>
          </a:xfrm>
          <a:prstGeom prst="rect">
            <a:avLst/>
          </a:prstGeom>
        </p:spPr>
      </p:pic>
      <p:pic>
        <p:nvPicPr>
          <p:cNvPr id="8" name="図 7">
            <a:extLst>
              <a:ext uri="{FF2B5EF4-FFF2-40B4-BE49-F238E27FC236}">
                <a16:creationId xmlns:a16="http://schemas.microsoft.com/office/drawing/2014/main" id="{B8D2DDCB-8668-4E73-BDE5-BE8D1291EAF9}"/>
              </a:ext>
            </a:extLst>
          </p:cNvPr>
          <p:cNvPicPr>
            <a:picLocks noChangeAspect="1"/>
          </p:cNvPicPr>
          <p:nvPr/>
        </p:nvPicPr>
        <p:blipFill>
          <a:blip r:embed="rId3"/>
          <a:stretch>
            <a:fillRect/>
          </a:stretch>
        </p:blipFill>
        <p:spPr>
          <a:xfrm>
            <a:off x="487760" y="4855261"/>
            <a:ext cx="2011969" cy="1800182"/>
          </a:xfrm>
          <a:prstGeom prst="rect">
            <a:avLst/>
          </a:prstGeom>
        </p:spPr>
      </p:pic>
      <p:pic>
        <p:nvPicPr>
          <p:cNvPr id="7" name="図 6">
            <a:extLst>
              <a:ext uri="{FF2B5EF4-FFF2-40B4-BE49-F238E27FC236}">
                <a16:creationId xmlns:a16="http://schemas.microsoft.com/office/drawing/2014/main" id="{9873784E-F54C-434A-9AFC-6205A18322F1}"/>
              </a:ext>
            </a:extLst>
          </p:cNvPr>
          <p:cNvPicPr>
            <a:picLocks noChangeAspect="1"/>
          </p:cNvPicPr>
          <p:nvPr/>
        </p:nvPicPr>
        <p:blipFill>
          <a:blip r:embed="rId4"/>
          <a:stretch>
            <a:fillRect/>
          </a:stretch>
        </p:blipFill>
        <p:spPr>
          <a:xfrm>
            <a:off x="5886923" y="1100890"/>
            <a:ext cx="4900363" cy="5391985"/>
          </a:xfrm>
          <a:prstGeom prst="rect">
            <a:avLst/>
          </a:prstGeom>
        </p:spPr>
      </p:pic>
    </p:spTree>
    <p:extLst>
      <p:ext uri="{BB962C8B-B14F-4D97-AF65-F5344CB8AC3E}">
        <p14:creationId xmlns:p14="http://schemas.microsoft.com/office/powerpoint/2010/main" val="16918456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57</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演算</a:t>
            </a:r>
          </a:p>
        </p:txBody>
      </p:sp>
      <p:pic>
        <p:nvPicPr>
          <p:cNvPr id="3" name="図 2">
            <a:extLst>
              <a:ext uri="{FF2B5EF4-FFF2-40B4-BE49-F238E27FC236}">
                <a16:creationId xmlns:a16="http://schemas.microsoft.com/office/drawing/2014/main" id="{E770F46B-FA2F-4A45-A695-05BEC6561146}"/>
              </a:ext>
            </a:extLst>
          </p:cNvPr>
          <p:cNvPicPr>
            <a:picLocks noChangeAspect="1"/>
          </p:cNvPicPr>
          <p:nvPr/>
        </p:nvPicPr>
        <p:blipFill>
          <a:blip r:embed="rId2"/>
          <a:stretch>
            <a:fillRect/>
          </a:stretch>
        </p:blipFill>
        <p:spPr>
          <a:xfrm>
            <a:off x="924857" y="1100889"/>
            <a:ext cx="4069197" cy="5595146"/>
          </a:xfrm>
          <a:prstGeom prst="rect">
            <a:avLst/>
          </a:prstGeom>
        </p:spPr>
      </p:pic>
      <p:pic>
        <p:nvPicPr>
          <p:cNvPr id="7" name="図 6">
            <a:extLst>
              <a:ext uri="{FF2B5EF4-FFF2-40B4-BE49-F238E27FC236}">
                <a16:creationId xmlns:a16="http://schemas.microsoft.com/office/drawing/2014/main" id="{3E4FB357-A6CD-4823-91F5-8923C010916E}"/>
              </a:ext>
            </a:extLst>
          </p:cNvPr>
          <p:cNvPicPr>
            <a:picLocks noChangeAspect="1"/>
          </p:cNvPicPr>
          <p:nvPr/>
        </p:nvPicPr>
        <p:blipFill>
          <a:blip r:embed="rId3"/>
          <a:stretch>
            <a:fillRect/>
          </a:stretch>
        </p:blipFill>
        <p:spPr>
          <a:xfrm>
            <a:off x="6050049" y="1060296"/>
            <a:ext cx="4456220" cy="5620913"/>
          </a:xfrm>
          <a:prstGeom prst="rect">
            <a:avLst/>
          </a:prstGeom>
        </p:spPr>
      </p:pic>
    </p:spTree>
    <p:extLst>
      <p:ext uri="{BB962C8B-B14F-4D97-AF65-F5344CB8AC3E}">
        <p14:creationId xmlns:p14="http://schemas.microsoft.com/office/powerpoint/2010/main" val="34744390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58</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演算</a:t>
            </a:r>
          </a:p>
        </p:txBody>
      </p:sp>
      <p:pic>
        <p:nvPicPr>
          <p:cNvPr id="3" name="図 2">
            <a:extLst>
              <a:ext uri="{FF2B5EF4-FFF2-40B4-BE49-F238E27FC236}">
                <a16:creationId xmlns:a16="http://schemas.microsoft.com/office/drawing/2014/main" id="{4652FB1F-6326-42EB-8361-EE8AADA16313}"/>
              </a:ext>
            </a:extLst>
          </p:cNvPr>
          <p:cNvPicPr>
            <a:picLocks noChangeAspect="1"/>
          </p:cNvPicPr>
          <p:nvPr/>
        </p:nvPicPr>
        <p:blipFill>
          <a:blip r:embed="rId2"/>
          <a:stretch>
            <a:fillRect/>
          </a:stretch>
        </p:blipFill>
        <p:spPr>
          <a:xfrm>
            <a:off x="976062" y="1375209"/>
            <a:ext cx="3878500" cy="4672522"/>
          </a:xfrm>
          <a:prstGeom prst="rect">
            <a:avLst/>
          </a:prstGeom>
        </p:spPr>
      </p:pic>
      <p:pic>
        <p:nvPicPr>
          <p:cNvPr id="7" name="図 6">
            <a:extLst>
              <a:ext uri="{FF2B5EF4-FFF2-40B4-BE49-F238E27FC236}">
                <a16:creationId xmlns:a16="http://schemas.microsoft.com/office/drawing/2014/main" id="{D5981CEB-1B0C-49E4-BDD6-F2C677547DB5}"/>
              </a:ext>
            </a:extLst>
          </p:cNvPr>
          <p:cNvPicPr>
            <a:picLocks noChangeAspect="1"/>
          </p:cNvPicPr>
          <p:nvPr/>
        </p:nvPicPr>
        <p:blipFill>
          <a:blip r:embed="rId3"/>
          <a:stretch>
            <a:fillRect/>
          </a:stretch>
        </p:blipFill>
        <p:spPr>
          <a:xfrm>
            <a:off x="6052028" y="1260797"/>
            <a:ext cx="3878500" cy="4930808"/>
          </a:xfrm>
          <a:prstGeom prst="rect">
            <a:avLst/>
          </a:prstGeom>
        </p:spPr>
      </p:pic>
    </p:spTree>
    <p:extLst>
      <p:ext uri="{BB962C8B-B14F-4D97-AF65-F5344CB8AC3E}">
        <p14:creationId xmlns:p14="http://schemas.microsoft.com/office/powerpoint/2010/main" val="4211278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59</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演算</a:t>
            </a:r>
          </a:p>
        </p:txBody>
      </p:sp>
      <p:pic>
        <p:nvPicPr>
          <p:cNvPr id="3" name="図 2">
            <a:extLst>
              <a:ext uri="{FF2B5EF4-FFF2-40B4-BE49-F238E27FC236}">
                <a16:creationId xmlns:a16="http://schemas.microsoft.com/office/drawing/2014/main" id="{CF567BA1-FEC9-4A68-9A1C-F5314DE1F1C7}"/>
              </a:ext>
            </a:extLst>
          </p:cNvPr>
          <p:cNvPicPr>
            <a:picLocks noChangeAspect="1"/>
          </p:cNvPicPr>
          <p:nvPr/>
        </p:nvPicPr>
        <p:blipFill>
          <a:blip r:embed="rId2"/>
          <a:stretch>
            <a:fillRect/>
          </a:stretch>
        </p:blipFill>
        <p:spPr>
          <a:xfrm>
            <a:off x="499022" y="1392563"/>
            <a:ext cx="3623398" cy="4364548"/>
          </a:xfrm>
          <a:prstGeom prst="rect">
            <a:avLst/>
          </a:prstGeom>
        </p:spPr>
      </p:pic>
      <p:pic>
        <p:nvPicPr>
          <p:cNvPr id="7" name="図 6">
            <a:extLst>
              <a:ext uri="{FF2B5EF4-FFF2-40B4-BE49-F238E27FC236}">
                <a16:creationId xmlns:a16="http://schemas.microsoft.com/office/drawing/2014/main" id="{B43FA19F-FF58-487D-A43D-F280E661A233}"/>
              </a:ext>
            </a:extLst>
          </p:cNvPr>
          <p:cNvPicPr>
            <a:picLocks noChangeAspect="1"/>
          </p:cNvPicPr>
          <p:nvPr/>
        </p:nvPicPr>
        <p:blipFill>
          <a:blip r:embed="rId3"/>
          <a:stretch>
            <a:fillRect/>
          </a:stretch>
        </p:blipFill>
        <p:spPr>
          <a:xfrm>
            <a:off x="6132513" y="1274375"/>
            <a:ext cx="3820140" cy="4638738"/>
          </a:xfrm>
          <a:prstGeom prst="rect">
            <a:avLst/>
          </a:prstGeom>
        </p:spPr>
      </p:pic>
    </p:spTree>
    <p:extLst>
      <p:ext uri="{BB962C8B-B14F-4D97-AF65-F5344CB8AC3E}">
        <p14:creationId xmlns:p14="http://schemas.microsoft.com/office/powerpoint/2010/main" val="741327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64AA728-C267-4183-A294-4EF51C29324B}"/>
              </a:ext>
            </a:extLst>
          </p:cNvPr>
          <p:cNvSpPr>
            <a:spLocks noGrp="1"/>
          </p:cNvSpPr>
          <p:nvPr>
            <p:ph type="title"/>
          </p:nvPr>
        </p:nvSpPr>
        <p:spPr>
          <a:xfrm>
            <a:off x="963084" y="4406901"/>
            <a:ext cx="10363200" cy="1851024"/>
          </a:xfrm>
        </p:spPr>
        <p:txBody>
          <a:bodyPr>
            <a:normAutofit fontScale="90000"/>
          </a:bodyPr>
          <a:lstStyle/>
          <a:p>
            <a:r>
              <a:rPr lang="en-US" altLang="ja-JP" cap="none" dirty="0" err="1"/>
              <a:t>MicroPython1</a:t>
            </a:r>
            <a:r>
              <a:rPr lang="ja-JP" altLang="en-US" cap="none" dirty="0"/>
              <a:t>と</a:t>
            </a:r>
            <a:r>
              <a:rPr lang="en-US" altLang="ja-JP" cap="none" dirty="0"/>
              <a:t>2</a:t>
            </a:r>
            <a:r>
              <a:rPr lang="ja-JP" altLang="en-US" cap="none" dirty="0"/>
              <a:t>の違い</a:t>
            </a:r>
            <a:br>
              <a:rPr lang="en-US" altLang="ja-JP" cap="none" dirty="0"/>
            </a:br>
            <a:br>
              <a:rPr lang="en-US" altLang="ja-JP" sz="2200" cap="none" dirty="0"/>
            </a:br>
            <a:r>
              <a:rPr lang="en-US" altLang="ja-JP" sz="2200" dirty="0"/>
              <a:t>Upgrading from v1.0 to v2.0 — ev3-micropython 2.0.0 documentation </a:t>
            </a:r>
            <a:br>
              <a:rPr lang="en-US" altLang="ja-JP" sz="2200" dirty="0"/>
            </a:br>
            <a:r>
              <a:rPr lang="en-US" altLang="ja-JP" sz="2200" dirty="0">
                <a:hlinkClick r:id="rId2"/>
              </a:rPr>
              <a:t>https://pybricks.github.io/ev3-micropython/startupgrade.html</a:t>
            </a:r>
            <a:endParaRPr lang="ja-JP" altLang="en-US" sz="2200" cap="none" dirty="0"/>
          </a:p>
        </p:txBody>
      </p:sp>
      <p:sp>
        <p:nvSpPr>
          <p:cNvPr id="6" name="テキスト プレースホルダー 5">
            <a:extLst>
              <a:ext uri="{FF2B5EF4-FFF2-40B4-BE49-F238E27FC236}">
                <a16:creationId xmlns:a16="http://schemas.microsoft.com/office/drawing/2014/main" id="{F902C539-27FD-4BD5-8AB4-FD691883B388}"/>
              </a:ext>
            </a:extLst>
          </p:cNvPr>
          <p:cNvSpPr>
            <a:spLocks noGrp="1"/>
          </p:cNvSpPr>
          <p:nvPr>
            <p:ph type="body"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B8168AFB-58CB-4756-8E3F-43D65FC4FA0D}"/>
              </a:ext>
            </a:extLst>
          </p:cNvPr>
          <p:cNvSpPr>
            <a:spLocks noGrp="1"/>
          </p:cNvSpPr>
          <p:nvPr>
            <p:ph type="sldNum" sz="quarter" idx="12"/>
          </p:nvPr>
        </p:nvSpPr>
        <p:spPr/>
        <p:txBody>
          <a:bodyPr/>
          <a:lstStyle/>
          <a:p>
            <a:fld id="{13AB05CA-B2B8-0B46-A3D3-7CDE1DE4FAD6}" type="slidenum">
              <a:rPr lang="ja-JP" altLang="en-US" smtClean="0"/>
              <a:pPr/>
              <a:t>6</a:t>
            </a:fld>
            <a:endParaRPr lang="ja-JP" altLang="en-US" dirty="0"/>
          </a:p>
        </p:txBody>
      </p:sp>
    </p:spTree>
    <p:extLst>
      <p:ext uri="{BB962C8B-B14F-4D97-AF65-F5344CB8AC3E}">
        <p14:creationId xmlns:p14="http://schemas.microsoft.com/office/powerpoint/2010/main" val="24088947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60</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演算</a:t>
            </a:r>
          </a:p>
        </p:txBody>
      </p:sp>
      <p:pic>
        <p:nvPicPr>
          <p:cNvPr id="3" name="図 2">
            <a:extLst>
              <a:ext uri="{FF2B5EF4-FFF2-40B4-BE49-F238E27FC236}">
                <a16:creationId xmlns:a16="http://schemas.microsoft.com/office/drawing/2014/main" id="{71A05599-3E82-408D-A667-2691D696F6F6}"/>
              </a:ext>
            </a:extLst>
          </p:cNvPr>
          <p:cNvPicPr>
            <a:picLocks noChangeAspect="1"/>
          </p:cNvPicPr>
          <p:nvPr/>
        </p:nvPicPr>
        <p:blipFill>
          <a:blip r:embed="rId2"/>
          <a:stretch>
            <a:fillRect/>
          </a:stretch>
        </p:blipFill>
        <p:spPr>
          <a:xfrm>
            <a:off x="465658" y="1120141"/>
            <a:ext cx="3771061" cy="5535302"/>
          </a:xfrm>
          <a:prstGeom prst="rect">
            <a:avLst/>
          </a:prstGeom>
        </p:spPr>
      </p:pic>
      <p:pic>
        <p:nvPicPr>
          <p:cNvPr id="7" name="図 6">
            <a:extLst>
              <a:ext uri="{FF2B5EF4-FFF2-40B4-BE49-F238E27FC236}">
                <a16:creationId xmlns:a16="http://schemas.microsoft.com/office/drawing/2014/main" id="{13626752-0151-427D-813C-24F969F72E7A}"/>
              </a:ext>
            </a:extLst>
          </p:cNvPr>
          <p:cNvPicPr>
            <a:picLocks noChangeAspect="1"/>
          </p:cNvPicPr>
          <p:nvPr/>
        </p:nvPicPr>
        <p:blipFill>
          <a:blip r:embed="rId3"/>
          <a:stretch>
            <a:fillRect/>
          </a:stretch>
        </p:blipFill>
        <p:spPr>
          <a:xfrm>
            <a:off x="6252398" y="1150272"/>
            <a:ext cx="3452142" cy="5342603"/>
          </a:xfrm>
          <a:prstGeom prst="rect">
            <a:avLst/>
          </a:prstGeom>
        </p:spPr>
      </p:pic>
    </p:spTree>
    <p:extLst>
      <p:ext uri="{BB962C8B-B14F-4D97-AF65-F5344CB8AC3E}">
        <p14:creationId xmlns:p14="http://schemas.microsoft.com/office/powerpoint/2010/main" val="570420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61</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変数</a:t>
            </a:r>
          </a:p>
        </p:txBody>
      </p:sp>
      <p:pic>
        <p:nvPicPr>
          <p:cNvPr id="3" name="図 2">
            <a:extLst>
              <a:ext uri="{FF2B5EF4-FFF2-40B4-BE49-F238E27FC236}">
                <a16:creationId xmlns:a16="http://schemas.microsoft.com/office/drawing/2014/main" id="{FB2C3457-0190-4FDD-BFA5-644EA0CB76C1}"/>
              </a:ext>
            </a:extLst>
          </p:cNvPr>
          <p:cNvPicPr>
            <a:picLocks noChangeAspect="1"/>
          </p:cNvPicPr>
          <p:nvPr/>
        </p:nvPicPr>
        <p:blipFill>
          <a:blip r:embed="rId2"/>
          <a:stretch>
            <a:fillRect/>
          </a:stretch>
        </p:blipFill>
        <p:spPr>
          <a:xfrm>
            <a:off x="2823851" y="1118947"/>
            <a:ext cx="2911365" cy="1630974"/>
          </a:xfrm>
          <a:prstGeom prst="rect">
            <a:avLst/>
          </a:prstGeom>
        </p:spPr>
      </p:pic>
      <p:pic>
        <p:nvPicPr>
          <p:cNvPr id="8" name="図 7">
            <a:extLst>
              <a:ext uri="{FF2B5EF4-FFF2-40B4-BE49-F238E27FC236}">
                <a16:creationId xmlns:a16="http://schemas.microsoft.com/office/drawing/2014/main" id="{36F8F473-06E9-44F4-991B-C4896D213DDE}"/>
              </a:ext>
            </a:extLst>
          </p:cNvPr>
          <p:cNvPicPr>
            <a:picLocks noChangeAspect="1"/>
          </p:cNvPicPr>
          <p:nvPr/>
        </p:nvPicPr>
        <p:blipFill rotWithShape="1">
          <a:blip r:embed="rId3"/>
          <a:srcRect b="50282"/>
          <a:stretch/>
        </p:blipFill>
        <p:spPr>
          <a:xfrm>
            <a:off x="404089" y="996198"/>
            <a:ext cx="2270902" cy="743043"/>
          </a:xfrm>
          <a:prstGeom prst="rect">
            <a:avLst/>
          </a:prstGeom>
        </p:spPr>
      </p:pic>
      <p:pic>
        <p:nvPicPr>
          <p:cNvPr id="10" name="図 9">
            <a:extLst>
              <a:ext uri="{FF2B5EF4-FFF2-40B4-BE49-F238E27FC236}">
                <a16:creationId xmlns:a16="http://schemas.microsoft.com/office/drawing/2014/main" id="{9D930F53-1F56-4F07-B3B9-4C5E56B0E1E0}"/>
              </a:ext>
            </a:extLst>
          </p:cNvPr>
          <p:cNvPicPr>
            <a:picLocks noChangeAspect="1"/>
          </p:cNvPicPr>
          <p:nvPr/>
        </p:nvPicPr>
        <p:blipFill rotWithShape="1">
          <a:blip r:embed="rId4"/>
          <a:srcRect b="3318"/>
          <a:stretch/>
        </p:blipFill>
        <p:spPr>
          <a:xfrm>
            <a:off x="689391" y="3263046"/>
            <a:ext cx="4696446" cy="2876425"/>
          </a:xfrm>
          <a:prstGeom prst="rect">
            <a:avLst/>
          </a:prstGeom>
        </p:spPr>
      </p:pic>
      <p:pic>
        <p:nvPicPr>
          <p:cNvPr id="7" name="図 6">
            <a:extLst>
              <a:ext uri="{FF2B5EF4-FFF2-40B4-BE49-F238E27FC236}">
                <a16:creationId xmlns:a16="http://schemas.microsoft.com/office/drawing/2014/main" id="{1FDE6608-7F1F-45BD-91C3-3993A118B869}"/>
              </a:ext>
            </a:extLst>
          </p:cNvPr>
          <p:cNvPicPr>
            <a:picLocks noChangeAspect="1"/>
          </p:cNvPicPr>
          <p:nvPr/>
        </p:nvPicPr>
        <p:blipFill>
          <a:blip r:embed="rId5"/>
          <a:stretch>
            <a:fillRect/>
          </a:stretch>
        </p:blipFill>
        <p:spPr>
          <a:xfrm>
            <a:off x="6309893" y="996198"/>
            <a:ext cx="2358121" cy="680531"/>
          </a:xfrm>
          <a:prstGeom prst="rect">
            <a:avLst/>
          </a:prstGeom>
        </p:spPr>
      </p:pic>
      <p:pic>
        <p:nvPicPr>
          <p:cNvPr id="11" name="図 10">
            <a:extLst>
              <a:ext uri="{FF2B5EF4-FFF2-40B4-BE49-F238E27FC236}">
                <a16:creationId xmlns:a16="http://schemas.microsoft.com/office/drawing/2014/main" id="{32A5BAB0-FB75-4EEA-8967-3360C1482EC9}"/>
              </a:ext>
            </a:extLst>
          </p:cNvPr>
          <p:cNvPicPr>
            <a:picLocks noChangeAspect="1"/>
          </p:cNvPicPr>
          <p:nvPr/>
        </p:nvPicPr>
        <p:blipFill>
          <a:blip r:embed="rId6"/>
          <a:stretch>
            <a:fillRect/>
          </a:stretch>
        </p:blipFill>
        <p:spPr>
          <a:xfrm>
            <a:off x="8907363" y="1074144"/>
            <a:ext cx="3033158" cy="1675778"/>
          </a:xfrm>
          <a:prstGeom prst="rect">
            <a:avLst/>
          </a:prstGeom>
        </p:spPr>
      </p:pic>
      <p:pic>
        <p:nvPicPr>
          <p:cNvPr id="13" name="図 12">
            <a:extLst>
              <a:ext uri="{FF2B5EF4-FFF2-40B4-BE49-F238E27FC236}">
                <a16:creationId xmlns:a16="http://schemas.microsoft.com/office/drawing/2014/main" id="{513E1B9A-DB3B-486E-999D-326F28AAA3D5}"/>
              </a:ext>
            </a:extLst>
          </p:cNvPr>
          <p:cNvPicPr>
            <a:picLocks noChangeAspect="1"/>
          </p:cNvPicPr>
          <p:nvPr/>
        </p:nvPicPr>
        <p:blipFill rotWithShape="1">
          <a:blip r:embed="rId7"/>
          <a:srcRect t="2648" b="2612"/>
          <a:stretch/>
        </p:blipFill>
        <p:spPr>
          <a:xfrm>
            <a:off x="6687977" y="3263046"/>
            <a:ext cx="3818292" cy="2737504"/>
          </a:xfrm>
          <a:prstGeom prst="rect">
            <a:avLst/>
          </a:prstGeom>
        </p:spPr>
      </p:pic>
    </p:spTree>
    <p:extLst>
      <p:ext uri="{BB962C8B-B14F-4D97-AF65-F5344CB8AC3E}">
        <p14:creationId xmlns:p14="http://schemas.microsoft.com/office/powerpoint/2010/main" val="39924459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コンテンツ プレースホルダー 2">
            <a:extLst>
              <a:ext uri="{FF2B5EF4-FFF2-40B4-BE49-F238E27FC236}">
                <a16:creationId xmlns:a16="http://schemas.microsoft.com/office/drawing/2014/main" id="{9F63C33A-5E38-4FDD-9F6D-AF116AA669B4}"/>
              </a:ext>
            </a:extLst>
          </p:cNvPr>
          <p:cNvPicPr>
            <a:picLocks noGrp="1" noChangeAspect="1"/>
          </p:cNvPicPr>
          <p:nvPr>
            <p:ph idx="1"/>
          </p:nvPr>
        </p:nvPicPr>
        <p:blipFill rotWithShape="1">
          <a:blip r:embed="rId2"/>
          <a:srcRect t="8766"/>
          <a:stretch/>
        </p:blipFill>
        <p:spPr>
          <a:xfrm>
            <a:off x="6430033" y="1149732"/>
            <a:ext cx="2380241" cy="694201"/>
          </a:xfrm>
        </p:spPr>
      </p:pic>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62</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変数</a:t>
            </a:r>
          </a:p>
        </p:txBody>
      </p:sp>
      <p:pic>
        <p:nvPicPr>
          <p:cNvPr id="11" name="図 10">
            <a:extLst>
              <a:ext uri="{FF2B5EF4-FFF2-40B4-BE49-F238E27FC236}">
                <a16:creationId xmlns:a16="http://schemas.microsoft.com/office/drawing/2014/main" id="{682C55F5-7752-4CD9-A307-C042B8AEA1D4}"/>
              </a:ext>
            </a:extLst>
          </p:cNvPr>
          <p:cNvPicPr>
            <a:picLocks noChangeAspect="1"/>
          </p:cNvPicPr>
          <p:nvPr/>
        </p:nvPicPr>
        <p:blipFill rotWithShape="1">
          <a:blip r:embed="rId3"/>
          <a:srcRect t="50282"/>
          <a:stretch/>
        </p:blipFill>
        <p:spPr>
          <a:xfrm>
            <a:off x="757407" y="1100889"/>
            <a:ext cx="2270902" cy="743044"/>
          </a:xfrm>
          <a:prstGeom prst="rect">
            <a:avLst/>
          </a:prstGeom>
        </p:spPr>
      </p:pic>
      <p:pic>
        <p:nvPicPr>
          <p:cNvPr id="13" name="図 12">
            <a:extLst>
              <a:ext uri="{FF2B5EF4-FFF2-40B4-BE49-F238E27FC236}">
                <a16:creationId xmlns:a16="http://schemas.microsoft.com/office/drawing/2014/main" id="{389B61F7-6F2F-4D4E-BC7E-C9C7617A3475}"/>
              </a:ext>
            </a:extLst>
          </p:cNvPr>
          <p:cNvPicPr>
            <a:picLocks noChangeAspect="1"/>
          </p:cNvPicPr>
          <p:nvPr/>
        </p:nvPicPr>
        <p:blipFill>
          <a:blip r:embed="rId4"/>
          <a:stretch>
            <a:fillRect/>
          </a:stretch>
        </p:blipFill>
        <p:spPr>
          <a:xfrm>
            <a:off x="3165021" y="1100889"/>
            <a:ext cx="2719485" cy="1517503"/>
          </a:xfrm>
          <a:prstGeom prst="rect">
            <a:avLst/>
          </a:prstGeom>
        </p:spPr>
      </p:pic>
      <p:pic>
        <p:nvPicPr>
          <p:cNvPr id="15" name="図 14">
            <a:extLst>
              <a:ext uri="{FF2B5EF4-FFF2-40B4-BE49-F238E27FC236}">
                <a16:creationId xmlns:a16="http://schemas.microsoft.com/office/drawing/2014/main" id="{A92ACD71-DBAA-4ACE-A135-7D4C27B139A6}"/>
              </a:ext>
            </a:extLst>
          </p:cNvPr>
          <p:cNvPicPr>
            <a:picLocks noChangeAspect="1"/>
          </p:cNvPicPr>
          <p:nvPr/>
        </p:nvPicPr>
        <p:blipFill>
          <a:blip r:embed="rId5"/>
          <a:stretch>
            <a:fillRect/>
          </a:stretch>
        </p:blipFill>
        <p:spPr>
          <a:xfrm>
            <a:off x="1001192" y="2606351"/>
            <a:ext cx="3379262" cy="4150370"/>
          </a:xfrm>
          <a:prstGeom prst="rect">
            <a:avLst/>
          </a:prstGeom>
        </p:spPr>
      </p:pic>
      <p:pic>
        <p:nvPicPr>
          <p:cNvPr id="8" name="図 7">
            <a:extLst>
              <a:ext uri="{FF2B5EF4-FFF2-40B4-BE49-F238E27FC236}">
                <a16:creationId xmlns:a16="http://schemas.microsoft.com/office/drawing/2014/main" id="{19568A5C-8BC6-4212-9547-680E7226491A}"/>
              </a:ext>
            </a:extLst>
          </p:cNvPr>
          <p:cNvPicPr>
            <a:picLocks noChangeAspect="1"/>
          </p:cNvPicPr>
          <p:nvPr/>
        </p:nvPicPr>
        <p:blipFill>
          <a:blip r:embed="rId6"/>
          <a:stretch>
            <a:fillRect/>
          </a:stretch>
        </p:blipFill>
        <p:spPr>
          <a:xfrm>
            <a:off x="9013622" y="1100889"/>
            <a:ext cx="2763215" cy="1517503"/>
          </a:xfrm>
          <a:prstGeom prst="rect">
            <a:avLst/>
          </a:prstGeom>
        </p:spPr>
      </p:pic>
      <p:pic>
        <p:nvPicPr>
          <p:cNvPr id="10" name="図 9">
            <a:extLst>
              <a:ext uri="{FF2B5EF4-FFF2-40B4-BE49-F238E27FC236}">
                <a16:creationId xmlns:a16="http://schemas.microsoft.com/office/drawing/2014/main" id="{158B5FD3-CE11-46B4-8DC9-56DFBC8A30E9}"/>
              </a:ext>
            </a:extLst>
          </p:cNvPr>
          <p:cNvPicPr>
            <a:picLocks noChangeAspect="1"/>
          </p:cNvPicPr>
          <p:nvPr/>
        </p:nvPicPr>
        <p:blipFill>
          <a:blip r:embed="rId7"/>
          <a:stretch>
            <a:fillRect/>
          </a:stretch>
        </p:blipFill>
        <p:spPr>
          <a:xfrm>
            <a:off x="6498671" y="2688125"/>
            <a:ext cx="2987451" cy="3971952"/>
          </a:xfrm>
          <a:prstGeom prst="rect">
            <a:avLst/>
          </a:prstGeom>
        </p:spPr>
      </p:pic>
    </p:spTree>
    <p:extLst>
      <p:ext uri="{BB962C8B-B14F-4D97-AF65-F5344CB8AC3E}">
        <p14:creationId xmlns:p14="http://schemas.microsoft.com/office/powerpoint/2010/main" val="1224695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37877612-EB93-4C86-927F-DB70E46F96F0}"/>
              </a:ext>
            </a:extLst>
          </p:cNvPr>
          <p:cNvSpPr>
            <a:spLocks noGrp="1"/>
          </p:cNvSpPr>
          <p:nvPr>
            <p:ph idx="1"/>
          </p:nvPr>
        </p:nvSpPr>
        <p:spPr/>
        <p:txBody>
          <a:bodyPr/>
          <a:lstStyle/>
          <a:p>
            <a:endParaRPr lang="ja-JP" altLang="en-US" dirty="0"/>
          </a:p>
        </p:txBody>
      </p:sp>
      <p:sp>
        <p:nvSpPr>
          <p:cNvPr id="4" name="スライド番号プレースホルダー 3">
            <a:extLst>
              <a:ext uri="{FF2B5EF4-FFF2-40B4-BE49-F238E27FC236}">
                <a16:creationId xmlns:a16="http://schemas.microsoft.com/office/drawing/2014/main" id="{BD23923E-C63E-4FCA-AB2A-5F3B10F88821}"/>
              </a:ext>
            </a:extLst>
          </p:cNvPr>
          <p:cNvSpPr>
            <a:spLocks noGrp="1"/>
          </p:cNvSpPr>
          <p:nvPr>
            <p:ph type="sldNum" sz="quarter" idx="12"/>
          </p:nvPr>
        </p:nvSpPr>
        <p:spPr/>
        <p:txBody>
          <a:bodyPr/>
          <a:lstStyle/>
          <a:p>
            <a:fld id="{13AB05CA-B2B8-0B46-A3D3-7CDE1DE4FAD6}" type="slidenum">
              <a:rPr lang="ja-JP" altLang="en-US" smtClean="0"/>
              <a:pPr/>
              <a:t>63</a:t>
            </a:fld>
            <a:endParaRPr lang="ja-JP" altLang="en-US" dirty="0"/>
          </a:p>
        </p:txBody>
      </p:sp>
      <p:sp>
        <p:nvSpPr>
          <p:cNvPr id="5" name="タイトル 4">
            <a:extLst>
              <a:ext uri="{FF2B5EF4-FFF2-40B4-BE49-F238E27FC236}">
                <a16:creationId xmlns:a16="http://schemas.microsoft.com/office/drawing/2014/main" id="{97313111-0ED4-4506-9692-692EE0A59FC5}"/>
              </a:ext>
            </a:extLst>
          </p:cNvPr>
          <p:cNvSpPr>
            <a:spLocks noGrp="1"/>
          </p:cNvSpPr>
          <p:nvPr>
            <p:ph type="title"/>
          </p:nvPr>
        </p:nvSpPr>
        <p:spPr/>
        <p:txBody>
          <a:bodyPr/>
          <a:lstStyle/>
          <a:p>
            <a:r>
              <a:rPr lang="ja-JP" altLang="en-US" dirty="0"/>
              <a:t>マイブロック</a:t>
            </a:r>
          </a:p>
        </p:txBody>
      </p:sp>
      <p:pic>
        <p:nvPicPr>
          <p:cNvPr id="3" name="図 2">
            <a:extLst>
              <a:ext uri="{FF2B5EF4-FFF2-40B4-BE49-F238E27FC236}">
                <a16:creationId xmlns:a16="http://schemas.microsoft.com/office/drawing/2014/main" id="{A0C5EE25-0FD4-43B2-B907-D8C869D24559}"/>
              </a:ext>
            </a:extLst>
          </p:cNvPr>
          <p:cNvPicPr>
            <a:picLocks noChangeAspect="1"/>
          </p:cNvPicPr>
          <p:nvPr/>
        </p:nvPicPr>
        <p:blipFill>
          <a:blip r:embed="rId2"/>
          <a:stretch>
            <a:fillRect/>
          </a:stretch>
        </p:blipFill>
        <p:spPr>
          <a:xfrm>
            <a:off x="335360" y="1175442"/>
            <a:ext cx="2812545" cy="951937"/>
          </a:xfrm>
          <a:prstGeom prst="rect">
            <a:avLst/>
          </a:prstGeom>
        </p:spPr>
      </p:pic>
      <p:pic>
        <p:nvPicPr>
          <p:cNvPr id="8" name="図 7">
            <a:extLst>
              <a:ext uri="{FF2B5EF4-FFF2-40B4-BE49-F238E27FC236}">
                <a16:creationId xmlns:a16="http://schemas.microsoft.com/office/drawing/2014/main" id="{A2EE84EC-CBF1-41D9-B83F-67E77CBEFB53}"/>
              </a:ext>
            </a:extLst>
          </p:cNvPr>
          <p:cNvPicPr>
            <a:picLocks noChangeAspect="1"/>
          </p:cNvPicPr>
          <p:nvPr/>
        </p:nvPicPr>
        <p:blipFill>
          <a:blip r:embed="rId3"/>
          <a:stretch>
            <a:fillRect/>
          </a:stretch>
        </p:blipFill>
        <p:spPr>
          <a:xfrm>
            <a:off x="275781" y="2326432"/>
            <a:ext cx="5678363" cy="3743455"/>
          </a:xfrm>
          <a:prstGeom prst="rect">
            <a:avLst/>
          </a:prstGeom>
        </p:spPr>
      </p:pic>
      <p:pic>
        <p:nvPicPr>
          <p:cNvPr id="10" name="図 9">
            <a:extLst>
              <a:ext uri="{FF2B5EF4-FFF2-40B4-BE49-F238E27FC236}">
                <a16:creationId xmlns:a16="http://schemas.microsoft.com/office/drawing/2014/main" id="{3AD3E1BD-399C-44E3-B6B9-2924874DCAE6}"/>
              </a:ext>
            </a:extLst>
          </p:cNvPr>
          <p:cNvPicPr>
            <a:picLocks noChangeAspect="1"/>
          </p:cNvPicPr>
          <p:nvPr/>
        </p:nvPicPr>
        <p:blipFill>
          <a:blip r:embed="rId4"/>
          <a:stretch>
            <a:fillRect/>
          </a:stretch>
        </p:blipFill>
        <p:spPr>
          <a:xfrm>
            <a:off x="6096000" y="1266774"/>
            <a:ext cx="2863716" cy="801039"/>
          </a:xfrm>
          <a:prstGeom prst="rect">
            <a:avLst/>
          </a:prstGeom>
        </p:spPr>
      </p:pic>
      <p:pic>
        <p:nvPicPr>
          <p:cNvPr id="12" name="図 11">
            <a:extLst>
              <a:ext uri="{FF2B5EF4-FFF2-40B4-BE49-F238E27FC236}">
                <a16:creationId xmlns:a16="http://schemas.microsoft.com/office/drawing/2014/main" id="{B1D8E0A3-E5F8-4B47-9D70-CD06551F0D0E}"/>
              </a:ext>
            </a:extLst>
          </p:cNvPr>
          <p:cNvPicPr>
            <a:picLocks noChangeAspect="1"/>
          </p:cNvPicPr>
          <p:nvPr/>
        </p:nvPicPr>
        <p:blipFill>
          <a:blip r:embed="rId5"/>
          <a:stretch>
            <a:fillRect/>
          </a:stretch>
        </p:blipFill>
        <p:spPr>
          <a:xfrm>
            <a:off x="6320832" y="2326431"/>
            <a:ext cx="5697585" cy="3743455"/>
          </a:xfrm>
          <a:prstGeom prst="rect">
            <a:avLst/>
          </a:prstGeom>
        </p:spPr>
      </p:pic>
    </p:spTree>
    <p:extLst>
      <p:ext uri="{BB962C8B-B14F-4D97-AF65-F5344CB8AC3E}">
        <p14:creationId xmlns:p14="http://schemas.microsoft.com/office/powerpoint/2010/main" val="19806996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753ED1D2-9F98-4815-BE25-12284F6C1CA1}"/>
              </a:ext>
            </a:extLst>
          </p:cNvPr>
          <p:cNvSpPr>
            <a:spLocks noGrp="1"/>
          </p:cNvSpPr>
          <p:nvPr>
            <p:ph type="title"/>
          </p:nvPr>
        </p:nvSpPr>
        <p:spPr/>
        <p:txBody>
          <a:bodyPr/>
          <a:lstStyle/>
          <a:p>
            <a:r>
              <a:rPr lang="en-US" altLang="ja-JP" cap="none" dirty="0" err="1"/>
              <a:t>MicroPython2</a:t>
            </a:r>
            <a:r>
              <a:rPr lang="ja-JP" altLang="en-US" cap="none" dirty="0"/>
              <a:t>の</a:t>
            </a:r>
            <a:r>
              <a:rPr lang="ja-JP" altLang="en-US" dirty="0"/>
              <a:t>プログラム動作確認</a:t>
            </a:r>
            <a:endParaRPr lang="ja-JP" altLang="en-US" cap="none" dirty="0"/>
          </a:p>
        </p:txBody>
      </p:sp>
      <p:sp>
        <p:nvSpPr>
          <p:cNvPr id="6" name="テキスト プレースホルダー 5">
            <a:extLst>
              <a:ext uri="{FF2B5EF4-FFF2-40B4-BE49-F238E27FC236}">
                <a16:creationId xmlns:a16="http://schemas.microsoft.com/office/drawing/2014/main" id="{6F685E8C-A5A2-4DEC-9BB2-5380DED727E5}"/>
              </a:ext>
            </a:extLst>
          </p:cNvPr>
          <p:cNvSpPr>
            <a:spLocks noGrp="1"/>
          </p:cNvSpPr>
          <p:nvPr>
            <p:ph type="body"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91470EA9-10D8-4928-8B17-8B56DBF3B166}"/>
              </a:ext>
            </a:extLst>
          </p:cNvPr>
          <p:cNvSpPr>
            <a:spLocks noGrp="1"/>
          </p:cNvSpPr>
          <p:nvPr>
            <p:ph type="sldNum" sz="quarter" idx="12"/>
          </p:nvPr>
        </p:nvSpPr>
        <p:spPr/>
        <p:txBody>
          <a:bodyPr/>
          <a:lstStyle/>
          <a:p>
            <a:fld id="{13AB05CA-B2B8-0B46-A3D3-7CDE1DE4FAD6}" type="slidenum">
              <a:rPr lang="ja-JP" altLang="en-US" smtClean="0"/>
              <a:pPr/>
              <a:t>64</a:t>
            </a:fld>
            <a:endParaRPr lang="ja-JP" altLang="en-US" dirty="0"/>
          </a:p>
        </p:txBody>
      </p:sp>
    </p:spTree>
    <p:extLst>
      <p:ext uri="{BB962C8B-B14F-4D97-AF65-F5344CB8AC3E}">
        <p14:creationId xmlns:p14="http://schemas.microsoft.com/office/powerpoint/2010/main" val="4002648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33F8BCD-0686-4345-8E93-C2EB65C471A1}"/>
              </a:ext>
            </a:extLst>
          </p:cNvPr>
          <p:cNvSpPr>
            <a:spLocks noGrp="1"/>
          </p:cNvSpPr>
          <p:nvPr>
            <p:ph idx="1"/>
          </p:nvPr>
        </p:nvSpPr>
        <p:spPr/>
        <p:txBody>
          <a:bodyPr/>
          <a:lstStyle/>
          <a:p>
            <a:r>
              <a:rPr kumimoji="1" lang="en-US" altLang="ja-JP" dirty="0"/>
              <a:t>test.py</a:t>
            </a:r>
            <a:endParaRPr kumimoji="1" lang="ja-JP" altLang="en-US" dirty="0"/>
          </a:p>
        </p:txBody>
      </p:sp>
      <p:sp>
        <p:nvSpPr>
          <p:cNvPr id="3" name="スライド番号プレースホルダー 2">
            <a:extLst>
              <a:ext uri="{FF2B5EF4-FFF2-40B4-BE49-F238E27FC236}">
                <a16:creationId xmlns:a16="http://schemas.microsoft.com/office/drawing/2014/main" id="{901BA998-4EE3-40F5-A83B-5142B05ACEE6}"/>
              </a:ext>
            </a:extLst>
          </p:cNvPr>
          <p:cNvSpPr>
            <a:spLocks noGrp="1"/>
          </p:cNvSpPr>
          <p:nvPr>
            <p:ph type="sldNum" sz="quarter" idx="12"/>
          </p:nvPr>
        </p:nvSpPr>
        <p:spPr/>
        <p:txBody>
          <a:bodyPr/>
          <a:lstStyle/>
          <a:p>
            <a:fld id="{13AB05CA-B2B8-0B46-A3D3-7CDE1DE4FAD6}" type="slidenum">
              <a:rPr lang="ja-JP" altLang="en-US" smtClean="0"/>
              <a:pPr/>
              <a:t>65</a:t>
            </a:fld>
            <a:endParaRPr lang="ja-JP" altLang="en-US" dirty="0"/>
          </a:p>
        </p:txBody>
      </p:sp>
      <p:sp>
        <p:nvSpPr>
          <p:cNvPr id="4" name="タイトル 3">
            <a:extLst>
              <a:ext uri="{FF2B5EF4-FFF2-40B4-BE49-F238E27FC236}">
                <a16:creationId xmlns:a16="http://schemas.microsoft.com/office/drawing/2014/main" id="{61B7B783-48B5-4524-A632-38A1260B880D}"/>
              </a:ext>
            </a:extLst>
          </p:cNvPr>
          <p:cNvSpPr>
            <a:spLocks noGrp="1"/>
          </p:cNvSpPr>
          <p:nvPr>
            <p:ph type="title"/>
          </p:nvPr>
        </p:nvSpPr>
        <p:spPr/>
        <p:txBody>
          <a:bodyPr/>
          <a:lstStyle/>
          <a:p>
            <a:r>
              <a:rPr kumimoji="1" lang="ja-JP" altLang="en-US" dirty="0"/>
              <a:t>動作確認用プログラム</a:t>
            </a:r>
          </a:p>
        </p:txBody>
      </p:sp>
      <p:sp>
        <p:nvSpPr>
          <p:cNvPr id="7" name="正方形/長方形 6">
            <a:extLst>
              <a:ext uri="{FF2B5EF4-FFF2-40B4-BE49-F238E27FC236}">
                <a16:creationId xmlns:a16="http://schemas.microsoft.com/office/drawing/2014/main" id="{BD969A2F-A486-4315-A43C-3B81BCA0539E}"/>
              </a:ext>
            </a:extLst>
          </p:cNvPr>
          <p:cNvSpPr/>
          <p:nvPr/>
        </p:nvSpPr>
        <p:spPr>
          <a:xfrm>
            <a:off x="3004526" y="1120884"/>
            <a:ext cx="6182948" cy="555455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dirty="0">
                <a:latin typeface="Consolas" panose="020B0609020204030204" pitchFamily="49" charset="0"/>
              </a:rPr>
              <a:t>#!/usr/bin/env </a:t>
            </a:r>
            <a:r>
              <a:rPr kumimoji="1" lang="en-US" altLang="ja-JP" dirty="0" err="1">
                <a:latin typeface="Consolas" panose="020B0609020204030204" pitchFamily="49" charset="0"/>
              </a:rPr>
              <a:t>pybricks-micropython</a:t>
            </a:r>
            <a:endParaRPr kumimoji="1" lang="en-US" altLang="ja-JP" dirty="0">
              <a:latin typeface="Consolas" panose="020B0609020204030204" pitchFamily="49" charset="0"/>
            </a:endParaRPr>
          </a:p>
          <a:p>
            <a:r>
              <a:rPr kumimoji="1" lang="en-US" altLang="ja-JP" dirty="0">
                <a:latin typeface="Consolas" panose="020B0609020204030204" pitchFamily="49" charset="0"/>
              </a:rPr>
              <a:t>from </a:t>
            </a:r>
            <a:r>
              <a:rPr kumimoji="1" lang="en-US" altLang="ja-JP" dirty="0" err="1">
                <a:latin typeface="Consolas" panose="020B0609020204030204" pitchFamily="49" charset="0"/>
              </a:rPr>
              <a:t>pybricks.hubs</a:t>
            </a:r>
            <a:r>
              <a:rPr kumimoji="1" lang="en-US" altLang="ja-JP" dirty="0">
                <a:latin typeface="Consolas" panose="020B0609020204030204" pitchFamily="49" charset="0"/>
              </a:rPr>
              <a:t> import EV3Brick</a:t>
            </a:r>
          </a:p>
          <a:p>
            <a:r>
              <a:rPr kumimoji="1" lang="en-US" altLang="ja-JP" dirty="0">
                <a:latin typeface="Consolas" panose="020B0609020204030204" pitchFamily="49" charset="0"/>
              </a:rPr>
              <a:t>from pybricks.ev3devices import Motor</a:t>
            </a:r>
          </a:p>
          <a:p>
            <a:r>
              <a:rPr kumimoji="1" lang="en-US" altLang="ja-JP" dirty="0">
                <a:latin typeface="Consolas" panose="020B0609020204030204" pitchFamily="49" charset="0"/>
              </a:rPr>
              <a:t>from </a:t>
            </a:r>
            <a:r>
              <a:rPr kumimoji="1" lang="en-US" altLang="ja-JP" dirty="0" err="1">
                <a:latin typeface="Consolas" panose="020B0609020204030204" pitchFamily="49" charset="0"/>
              </a:rPr>
              <a:t>pybricks.parameters</a:t>
            </a:r>
            <a:r>
              <a:rPr kumimoji="1" lang="en-US" altLang="ja-JP" dirty="0">
                <a:latin typeface="Consolas" panose="020B0609020204030204" pitchFamily="49" charset="0"/>
              </a:rPr>
              <a:t> import Port</a:t>
            </a:r>
          </a:p>
          <a:p>
            <a:endParaRPr kumimoji="1" lang="en-US" altLang="ja-JP" dirty="0">
              <a:latin typeface="Consolas" panose="020B0609020204030204" pitchFamily="49" charset="0"/>
            </a:endParaRPr>
          </a:p>
          <a:p>
            <a:r>
              <a:rPr kumimoji="1" lang="en-US" altLang="ja-JP" dirty="0">
                <a:latin typeface="Consolas" panose="020B0609020204030204" pitchFamily="49" charset="0"/>
              </a:rPr>
              <a:t># EV3 Brick</a:t>
            </a:r>
            <a:r>
              <a:rPr kumimoji="1" lang="ja-JP" altLang="en-US" dirty="0">
                <a:latin typeface="Consolas" panose="020B0609020204030204" pitchFamily="49" charset="0"/>
              </a:rPr>
              <a:t>の初期化</a:t>
            </a:r>
            <a:endParaRPr kumimoji="1" lang="en-US" altLang="ja-JP" dirty="0">
              <a:latin typeface="Consolas" panose="020B0609020204030204" pitchFamily="49" charset="0"/>
            </a:endParaRPr>
          </a:p>
          <a:p>
            <a:r>
              <a:rPr kumimoji="1" lang="en-US" altLang="ja-JP" dirty="0">
                <a:latin typeface="Consolas" panose="020B0609020204030204" pitchFamily="49" charset="0"/>
              </a:rPr>
              <a:t>ev3 = EV3Brick()</a:t>
            </a:r>
          </a:p>
          <a:p>
            <a:endParaRPr lang="en-US" altLang="ja-JP" dirty="0">
              <a:latin typeface="Consolas" panose="020B0609020204030204" pitchFamily="49" charset="0"/>
            </a:endParaRPr>
          </a:p>
          <a:p>
            <a:r>
              <a:rPr kumimoji="1" lang="en-US" altLang="ja-JP" dirty="0">
                <a:latin typeface="Consolas" panose="020B0609020204030204" pitchFamily="49" charset="0"/>
              </a:rPr>
              <a:t># </a:t>
            </a:r>
            <a:r>
              <a:rPr kumimoji="1" lang="ja-JP" altLang="en-US" dirty="0">
                <a:latin typeface="Consolas" panose="020B0609020204030204" pitchFamily="49" charset="0"/>
              </a:rPr>
              <a:t>モーターの初期化</a:t>
            </a:r>
            <a:endParaRPr kumimoji="1" lang="en-US" altLang="ja-JP" dirty="0">
              <a:latin typeface="Consolas" panose="020B0609020204030204" pitchFamily="49" charset="0"/>
            </a:endParaRPr>
          </a:p>
          <a:p>
            <a:r>
              <a:rPr kumimoji="1" lang="en-US" altLang="ja-JP" dirty="0" err="1">
                <a:latin typeface="Consolas" panose="020B0609020204030204" pitchFamily="49" charset="0"/>
              </a:rPr>
              <a:t>test_motor</a:t>
            </a:r>
            <a:r>
              <a:rPr kumimoji="1" lang="en-US" altLang="ja-JP" dirty="0">
                <a:latin typeface="Consolas" panose="020B0609020204030204" pitchFamily="49" charset="0"/>
              </a:rPr>
              <a:t> = Motor(</a:t>
            </a:r>
            <a:r>
              <a:rPr kumimoji="1" lang="en-US" altLang="ja-JP" dirty="0" err="1">
                <a:latin typeface="Consolas" panose="020B0609020204030204" pitchFamily="49" charset="0"/>
              </a:rPr>
              <a:t>Port.B</a:t>
            </a:r>
            <a:r>
              <a:rPr kumimoji="1" lang="en-US" altLang="ja-JP" dirty="0">
                <a:latin typeface="Consolas" panose="020B0609020204030204" pitchFamily="49" charset="0"/>
              </a:rPr>
              <a:t>)</a:t>
            </a:r>
          </a:p>
          <a:p>
            <a:endParaRPr kumimoji="1" lang="en-US" altLang="ja-JP" dirty="0">
              <a:latin typeface="Consolas" panose="020B0609020204030204" pitchFamily="49" charset="0"/>
            </a:endParaRPr>
          </a:p>
          <a:p>
            <a:r>
              <a:rPr lang="en-US" altLang="ja-JP" dirty="0">
                <a:latin typeface="Consolas" panose="020B0609020204030204" pitchFamily="49" charset="0"/>
              </a:rPr>
              <a:t># </a:t>
            </a:r>
            <a:r>
              <a:rPr lang="ja-JP" altLang="en-US" dirty="0">
                <a:latin typeface="Consolas" panose="020B0609020204030204" pitchFamily="49" charset="0"/>
              </a:rPr>
              <a:t>ビープ音を鳴らす</a:t>
            </a:r>
            <a:endParaRPr lang="en-US" altLang="ja-JP" dirty="0">
              <a:latin typeface="Consolas" panose="020B0609020204030204" pitchFamily="49" charset="0"/>
            </a:endParaRPr>
          </a:p>
          <a:p>
            <a:r>
              <a:rPr kumimoji="1" lang="en-US" altLang="ja-JP" dirty="0">
                <a:latin typeface="Consolas" panose="020B0609020204030204" pitchFamily="49" charset="0"/>
              </a:rPr>
              <a:t>ev3.speaker.beep()</a:t>
            </a:r>
          </a:p>
          <a:p>
            <a:endParaRPr kumimoji="1" lang="en-US" altLang="ja-JP" dirty="0">
              <a:latin typeface="Consolas" panose="020B0609020204030204" pitchFamily="49" charset="0"/>
            </a:endParaRPr>
          </a:p>
          <a:p>
            <a:r>
              <a:rPr kumimoji="1" lang="en-US" altLang="ja-JP" dirty="0">
                <a:latin typeface="Consolas" panose="020B0609020204030204" pitchFamily="49" charset="0"/>
              </a:rPr>
              <a:t># </a:t>
            </a:r>
            <a:r>
              <a:rPr kumimoji="1" lang="ja-JP" altLang="en-US" dirty="0">
                <a:latin typeface="Consolas" panose="020B0609020204030204" pitchFamily="49" charset="0"/>
              </a:rPr>
              <a:t>モーターを速度</a:t>
            </a:r>
            <a:r>
              <a:rPr kumimoji="1" lang="en-US" altLang="ja-JP" dirty="0">
                <a:latin typeface="Consolas" panose="020B0609020204030204" pitchFamily="49" charset="0"/>
              </a:rPr>
              <a:t>500</a:t>
            </a:r>
            <a:r>
              <a:rPr kumimoji="1" lang="ja-JP" altLang="en-US" dirty="0">
                <a:latin typeface="Consolas" panose="020B0609020204030204" pitchFamily="49" charset="0"/>
              </a:rPr>
              <a:t>度</a:t>
            </a:r>
            <a:r>
              <a:rPr kumimoji="1" lang="en-US" altLang="ja-JP" dirty="0">
                <a:latin typeface="Consolas" panose="020B0609020204030204" pitchFamily="49" charset="0"/>
              </a:rPr>
              <a:t>/</a:t>
            </a:r>
            <a:r>
              <a:rPr kumimoji="1" lang="ja-JP" altLang="en-US" dirty="0">
                <a:latin typeface="Consolas" panose="020B0609020204030204" pitchFamily="49" charset="0"/>
              </a:rPr>
              <a:t>秒で</a:t>
            </a:r>
            <a:r>
              <a:rPr kumimoji="1" lang="en-US" altLang="ja-JP" dirty="0">
                <a:latin typeface="Consolas" panose="020B0609020204030204" pitchFamily="49" charset="0"/>
              </a:rPr>
              <a:t>90</a:t>
            </a:r>
            <a:r>
              <a:rPr kumimoji="1" lang="ja-JP" altLang="en-US" dirty="0">
                <a:latin typeface="Consolas" panose="020B0609020204030204" pitchFamily="49" charset="0"/>
              </a:rPr>
              <a:t>度回転させる</a:t>
            </a:r>
            <a:endParaRPr kumimoji="1" lang="en-US" altLang="ja-JP" dirty="0">
              <a:latin typeface="Consolas" panose="020B0609020204030204" pitchFamily="49" charset="0"/>
            </a:endParaRPr>
          </a:p>
          <a:p>
            <a:r>
              <a:rPr kumimoji="1" lang="en-US" altLang="ja-JP" dirty="0" err="1">
                <a:latin typeface="Consolas" panose="020B0609020204030204" pitchFamily="49" charset="0"/>
              </a:rPr>
              <a:t>test_motor.run_target</a:t>
            </a:r>
            <a:r>
              <a:rPr kumimoji="1" lang="en-US" altLang="ja-JP" dirty="0">
                <a:latin typeface="Consolas" panose="020B0609020204030204" pitchFamily="49" charset="0"/>
              </a:rPr>
              <a:t>(500, 90)</a:t>
            </a:r>
          </a:p>
          <a:p>
            <a:endParaRPr lang="en-US" altLang="ja-JP" dirty="0">
              <a:latin typeface="Consolas" panose="020B0609020204030204" pitchFamily="49" charset="0"/>
            </a:endParaRPr>
          </a:p>
          <a:p>
            <a:r>
              <a:rPr kumimoji="1" lang="en-US" altLang="ja-JP" dirty="0">
                <a:latin typeface="Consolas" panose="020B0609020204030204" pitchFamily="49" charset="0"/>
              </a:rPr>
              <a:t># 1000Hz</a:t>
            </a:r>
            <a:r>
              <a:rPr kumimoji="1" lang="ja-JP" altLang="en-US" dirty="0">
                <a:latin typeface="Consolas" panose="020B0609020204030204" pitchFamily="49" charset="0"/>
              </a:rPr>
              <a:t>のビープ音を鳴らす</a:t>
            </a:r>
            <a:endParaRPr kumimoji="1" lang="en-US" altLang="ja-JP" dirty="0">
              <a:latin typeface="Consolas" panose="020B0609020204030204" pitchFamily="49" charset="0"/>
            </a:endParaRPr>
          </a:p>
          <a:p>
            <a:r>
              <a:rPr kumimoji="1" lang="en-US" altLang="ja-JP" dirty="0">
                <a:latin typeface="Consolas" panose="020B0609020204030204" pitchFamily="49" charset="0"/>
              </a:rPr>
              <a:t>ev3.speaker.beep(frequency=1000, duration=500)</a:t>
            </a:r>
          </a:p>
        </p:txBody>
      </p:sp>
    </p:spTree>
    <p:extLst>
      <p:ext uri="{BB962C8B-B14F-4D97-AF65-F5344CB8AC3E}">
        <p14:creationId xmlns:p14="http://schemas.microsoft.com/office/powerpoint/2010/main" val="36058866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C4EC0AA-15A0-4EF0-B485-4B19DAD3E5FF}"/>
              </a:ext>
            </a:extLst>
          </p:cNvPr>
          <p:cNvSpPr>
            <a:spLocks noGrp="1"/>
          </p:cNvSpPr>
          <p:nvPr>
            <p:ph idx="1"/>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F2C13EDB-F74C-4201-BB26-276B485E5DE2}"/>
              </a:ext>
            </a:extLst>
          </p:cNvPr>
          <p:cNvSpPr>
            <a:spLocks noGrp="1"/>
          </p:cNvSpPr>
          <p:nvPr>
            <p:ph type="sldNum" sz="quarter" idx="12"/>
          </p:nvPr>
        </p:nvSpPr>
        <p:spPr/>
        <p:txBody>
          <a:bodyPr/>
          <a:lstStyle/>
          <a:p>
            <a:fld id="{13AB05CA-B2B8-0B46-A3D3-7CDE1DE4FAD6}" type="slidenum">
              <a:rPr lang="ja-JP" altLang="en-US" smtClean="0"/>
              <a:pPr/>
              <a:t>66</a:t>
            </a:fld>
            <a:endParaRPr lang="ja-JP" altLang="en-US" dirty="0"/>
          </a:p>
        </p:txBody>
      </p:sp>
      <p:sp>
        <p:nvSpPr>
          <p:cNvPr id="4" name="タイトル 3">
            <a:extLst>
              <a:ext uri="{FF2B5EF4-FFF2-40B4-BE49-F238E27FC236}">
                <a16:creationId xmlns:a16="http://schemas.microsoft.com/office/drawing/2014/main" id="{09B6E3FF-75B7-4D62-84B6-F59ADB77CE6D}"/>
              </a:ext>
            </a:extLst>
          </p:cNvPr>
          <p:cNvSpPr>
            <a:spLocks noGrp="1"/>
          </p:cNvSpPr>
          <p:nvPr>
            <p:ph type="title"/>
          </p:nvPr>
        </p:nvSpPr>
        <p:spPr/>
        <p:txBody>
          <a:bodyPr/>
          <a:lstStyle/>
          <a:p>
            <a:r>
              <a:rPr kumimoji="1" lang="ja-JP" altLang="en-US" dirty="0"/>
              <a:t>改行コードを</a:t>
            </a:r>
            <a:r>
              <a:rPr kumimoji="1" lang="en-US" altLang="ja-JP" dirty="0"/>
              <a:t>LF</a:t>
            </a:r>
            <a:r>
              <a:rPr kumimoji="1" lang="ja-JP" altLang="en-US" dirty="0"/>
              <a:t>に設定</a:t>
            </a:r>
          </a:p>
        </p:txBody>
      </p:sp>
      <p:pic>
        <p:nvPicPr>
          <p:cNvPr id="6" name="図 5">
            <a:extLst>
              <a:ext uri="{FF2B5EF4-FFF2-40B4-BE49-F238E27FC236}">
                <a16:creationId xmlns:a16="http://schemas.microsoft.com/office/drawing/2014/main" id="{C6CD2763-8CA5-4F0C-9E4F-E3F1761C4D12}"/>
              </a:ext>
            </a:extLst>
          </p:cNvPr>
          <p:cNvPicPr>
            <a:picLocks noChangeAspect="1"/>
          </p:cNvPicPr>
          <p:nvPr/>
        </p:nvPicPr>
        <p:blipFill>
          <a:blip r:embed="rId2"/>
          <a:stretch>
            <a:fillRect/>
          </a:stretch>
        </p:blipFill>
        <p:spPr>
          <a:xfrm>
            <a:off x="2391219" y="1257864"/>
            <a:ext cx="7409562" cy="5240604"/>
          </a:xfrm>
          <a:prstGeom prst="rect">
            <a:avLst/>
          </a:prstGeom>
        </p:spPr>
      </p:pic>
      <p:sp>
        <p:nvSpPr>
          <p:cNvPr id="7" name="楕円 6">
            <a:extLst>
              <a:ext uri="{FF2B5EF4-FFF2-40B4-BE49-F238E27FC236}">
                <a16:creationId xmlns:a16="http://schemas.microsoft.com/office/drawing/2014/main" id="{6B644F14-2876-4110-9A1A-5B92B41A8570}"/>
              </a:ext>
            </a:extLst>
          </p:cNvPr>
          <p:cNvSpPr/>
          <p:nvPr/>
        </p:nvSpPr>
        <p:spPr>
          <a:xfrm>
            <a:off x="8773985" y="6240922"/>
            <a:ext cx="373109" cy="35704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86377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146455F6-4162-4860-9854-BD8427A61148}"/>
              </a:ext>
            </a:extLst>
          </p:cNvPr>
          <p:cNvSpPr>
            <a:spLocks noGrp="1"/>
          </p:cNvSpPr>
          <p:nvPr>
            <p:ph idx="1"/>
          </p:nvPr>
        </p:nvSpPr>
        <p:spPr/>
        <p:txBody>
          <a:bodyPr>
            <a:normAutofit/>
          </a:bodyPr>
          <a:lstStyle/>
          <a:p>
            <a:r>
              <a:rPr lang="ja-JP" altLang="en-US" dirty="0">
                <a:latin typeface="Consolas" panose="020B0609020204030204" pitchFamily="49" charset="0"/>
              </a:rPr>
              <a:t>▷をクリック　＞　実行とデバッグ</a:t>
            </a:r>
            <a:br>
              <a:rPr lang="en-US" altLang="ja-JP" dirty="0">
                <a:latin typeface="Consolas" panose="020B0609020204030204" pitchFamily="49" charset="0"/>
              </a:rPr>
            </a:br>
            <a:r>
              <a:rPr lang="ja-JP" altLang="en-US" dirty="0">
                <a:latin typeface="Consolas" panose="020B0609020204030204" pitchFamily="49" charset="0"/>
              </a:rPr>
              <a:t>＞ </a:t>
            </a:r>
            <a:r>
              <a:rPr lang="en-US" altLang="ja-JP" dirty="0">
                <a:latin typeface="Consolas" panose="020B0609020204030204" pitchFamily="49" charset="0"/>
              </a:rPr>
              <a:t>Download and run current file </a:t>
            </a:r>
            <a:r>
              <a:rPr lang="en-US" altLang="ja-JP">
                <a:latin typeface="Consolas" panose="020B0609020204030204" pitchFamily="49" charset="0"/>
              </a:rPr>
              <a:t>in </a:t>
            </a:r>
            <a:r>
              <a:rPr lang="en-US" altLang="ja-JP" dirty="0">
                <a:latin typeface="Consolas" panose="020B0609020204030204" pitchFamily="49" charset="0"/>
              </a:rPr>
              <a:t>o</a:t>
            </a:r>
            <a:r>
              <a:rPr lang="en-US" altLang="ja-JP">
                <a:latin typeface="Consolas" panose="020B0609020204030204" pitchFamily="49" charset="0"/>
              </a:rPr>
              <a:t>utput </a:t>
            </a:r>
            <a:r>
              <a:rPr lang="en-US" altLang="ja-JP" dirty="0">
                <a:latin typeface="Consolas" panose="020B0609020204030204" pitchFamily="49" charset="0"/>
              </a:rPr>
              <a:t>pane</a:t>
            </a:r>
          </a:p>
        </p:txBody>
      </p:sp>
      <p:sp>
        <p:nvSpPr>
          <p:cNvPr id="4" name="スライド番号プレースホルダー 3">
            <a:extLst>
              <a:ext uri="{FF2B5EF4-FFF2-40B4-BE49-F238E27FC236}">
                <a16:creationId xmlns:a16="http://schemas.microsoft.com/office/drawing/2014/main" id="{B3E30E0B-B479-4D63-8A8D-70E411B9FE51}"/>
              </a:ext>
            </a:extLst>
          </p:cNvPr>
          <p:cNvSpPr>
            <a:spLocks noGrp="1"/>
          </p:cNvSpPr>
          <p:nvPr>
            <p:ph type="sldNum" sz="quarter" idx="12"/>
          </p:nvPr>
        </p:nvSpPr>
        <p:spPr/>
        <p:txBody>
          <a:bodyPr/>
          <a:lstStyle/>
          <a:p>
            <a:fld id="{13AB05CA-B2B8-0B46-A3D3-7CDE1DE4FAD6}" type="slidenum">
              <a:rPr lang="ja-JP" altLang="en-US" smtClean="0"/>
              <a:pPr/>
              <a:t>67</a:t>
            </a:fld>
            <a:endParaRPr lang="ja-JP" altLang="en-US" dirty="0"/>
          </a:p>
        </p:txBody>
      </p:sp>
      <p:sp>
        <p:nvSpPr>
          <p:cNvPr id="5" name="タイトル 4">
            <a:extLst>
              <a:ext uri="{FF2B5EF4-FFF2-40B4-BE49-F238E27FC236}">
                <a16:creationId xmlns:a16="http://schemas.microsoft.com/office/drawing/2014/main" id="{E3C0CBC4-09ED-472A-82F1-172440BD9B00}"/>
              </a:ext>
            </a:extLst>
          </p:cNvPr>
          <p:cNvSpPr>
            <a:spLocks noGrp="1"/>
          </p:cNvSpPr>
          <p:nvPr>
            <p:ph type="title"/>
          </p:nvPr>
        </p:nvSpPr>
        <p:spPr/>
        <p:txBody>
          <a:bodyPr>
            <a:normAutofit/>
          </a:bodyPr>
          <a:lstStyle/>
          <a:p>
            <a:r>
              <a:rPr lang="en-US" altLang="ja-JP" dirty="0"/>
              <a:t>VS Code</a:t>
            </a:r>
            <a:r>
              <a:rPr lang="ja-JP" altLang="en-US" dirty="0"/>
              <a:t>でプログラムを実行する</a:t>
            </a:r>
          </a:p>
        </p:txBody>
      </p:sp>
      <p:pic>
        <p:nvPicPr>
          <p:cNvPr id="7" name="図 6">
            <a:extLst>
              <a:ext uri="{FF2B5EF4-FFF2-40B4-BE49-F238E27FC236}">
                <a16:creationId xmlns:a16="http://schemas.microsoft.com/office/drawing/2014/main" id="{DD6AFDC0-799E-4EDB-8074-575D2361C5D1}"/>
              </a:ext>
            </a:extLst>
          </p:cNvPr>
          <p:cNvPicPr>
            <a:picLocks noChangeAspect="1"/>
          </p:cNvPicPr>
          <p:nvPr/>
        </p:nvPicPr>
        <p:blipFill>
          <a:blip r:embed="rId2"/>
          <a:stretch>
            <a:fillRect/>
          </a:stretch>
        </p:blipFill>
        <p:spPr>
          <a:xfrm>
            <a:off x="312375" y="2345215"/>
            <a:ext cx="5660143" cy="4003282"/>
          </a:xfrm>
          <a:prstGeom prst="rect">
            <a:avLst/>
          </a:prstGeom>
        </p:spPr>
      </p:pic>
      <p:sp>
        <p:nvSpPr>
          <p:cNvPr id="8" name="楕円 7">
            <a:extLst>
              <a:ext uri="{FF2B5EF4-FFF2-40B4-BE49-F238E27FC236}">
                <a16:creationId xmlns:a16="http://schemas.microsoft.com/office/drawing/2014/main" id="{F207A8AD-1E5D-4AB2-A401-C6D9579E1D2F}"/>
              </a:ext>
            </a:extLst>
          </p:cNvPr>
          <p:cNvSpPr/>
          <p:nvPr/>
        </p:nvSpPr>
        <p:spPr>
          <a:xfrm>
            <a:off x="231729" y="3182601"/>
            <a:ext cx="373109" cy="35704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a:extLst>
              <a:ext uri="{FF2B5EF4-FFF2-40B4-BE49-F238E27FC236}">
                <a16:creationId xmlns:a16="http://schemas.microsoft.com/office/drawing/2014/main" id="{9A4F9834-B3BC-47C3-9FAE-55AF60DF3A46}"/>
              </a:ext>
            </a:extLst>
          </p:cNvPr>
          <p:cNvPicPr>
            <a:picLocks noChangeAspect="1"/>
          </p:cNvPicPr>
          <p:nvPr/>
        </p:nvPicPr>
        <p:blipFill>
          <a:blip r:embed="rId3"/>
          <a:stretch>
            <a:fillRect/>
          </a:stretch>
        </p:blipFill>
        <p:spPr>
          <a:xfrm>
            <a:off x="6260448" y="2345215"/>
            <a:ext cx="5660143" cy="4003282"/>
          </a:xfrm>
          <a:prstGeom prst="rect">
            <a:avLst/>
          </a:prstGeom>
        </p:spPr>
      </p:pic>
      <p:sp>
        <p:nvSpPr>
          <p:cNvPr id="10" name="楕円 9">
            <a:extLst>
              <a:ext uri="{FF2B5EF4-FFF2-40B4-BE49-F238E27FC236}">
                <a16:creationId xmlns:a16="http://schemas.microsoft.com/office/drawing/2014/main" id="{8B7D49D7-95AD-4C17-8286-6018200F1125}"/>
              </a:ext>
            </a:extLst>
          </p:cNvPr>
          <p:cNvSpPr/>
          <p:nvPr/>
        </p:nvSpPr>
        <p:spPr>
          <a:xfrm>
            <a:off x="6432504" y="2711114"/>
            <a:ext cx="1106534" cy="35704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99CA7C1B-F946-4830-89EB-9985B1844530}"/>
              </a:ext>
            </a:extLst>
          </p:cNvPr>
          <p:cNvSpPr/>
          <p:nvPr/>
        </p:nvSpPr>
        <p:spPr>
          <a:xfrm>
            <a:off x="7562022" y="2601577"/>
            <a:ext cx="2020127" cy="357049"/>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705866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146455F6-4162-4860-9854-BD8427A61148}"/>
              </a:ext>
            </a:extLst>
          </p:cNvPr>
          <p:cNvSpPr>
            <a:spLocks noGrp="1"/>
          </p:cNvSpPr>
          <p:nvPr>
            <p:ph idx="1"/>
          </p:nvPr>
        </p:nvSpPr>
        <p:spPr/>
        <p:txBody>
          <a:bodyPr>
            <a:normAutofit/>
          </a:bodyPr>
          <a:lstStyle/>
          <a:p>
            <a:r>
              <a:rPr lang="ja-JP" altLang="en-US" dirty="0"/>
              <a:t>普通には実行できない．</a:t>
            </a:r>
            <a:endParaRPr lang="en-US" altLang="ja-JP" dirty="0"/>
          </a:p>
          <a:p>
            <a:pPr marL="0" indent="0">
              <a:buNone/>
            </a:pPr>
            <a:r>
              <a:rPr lang="en-US" altLang="ja-JP" dirty="0">
                <a:latin typeface="Consolas" panose="020B0609020204030204" pitchFamily="49" charset="0"/>
              </a:rPr>
              <a:t>$ ./2-1.py </a:t>
            </a:r>
          </a:p>
          <a:p>
            <a:pPr marL="0" indent="0">
              <a:buNone/>
            </a:pPr>
            <a:r>
              <a:rPr lang="en-US" altLang="ja-JP" dirty="0">
                <a:latin typeface="Consolas" panose="020B0609020204030204" pitchFamily="49" charset="0"/>
              </a:rPr>
              <a:t>Could not initialize graphics. Be sure to run using `</a:t>
            </a:r>
            <a:r>
              <a:rPr lang="en-US" altLang="ja-JP" dirty="0" err="1">
                <a:latin typeface="Consolas" panose="020B0609020204030204" pitchFamily="49" charset="0"/>
              </a:rPr>
              <a:t>brickrun</a:t>
            </a:r>
            <a:r>
              <a:rPr lang="en-US" altLang="ja-JP" dirty="0">
                <a:latin typeface="Consolas" panose="020B0609020204030204" pitchFamily="49" charset="0"/>
              </a:rPr>
              <a:t> -r -- </a:t>
            </a:r>
            <a:r>
              <a:rPr lang="en-US" altLang="ja-JP" dirty="0" err="1">
                <a:latin typeface="Consolas" panose="020B0609020204030204" pitchFamily="49" charset="0"/>
              </a:rPr>
              <a:t>pybricks-micropython</a:t>
            </a:r>
            <a:r>
              <a:rPr lang="en-US" altLang="ja-JP" dirty="0">
                <a:latin typeface="Consolas" panose="020B0609020204030204" pitchFamily="49" charset="0"/>
              </a:rPr>
              <a:t>`.</a:t>
            </a:r>
          </a:p>
          <a:p>
            <a:pPr marL="0" indent="0">
              <a:buNone/>
            </a:pPr>
            <a:endParaRPr lang="en-US" altLang="ja-JP" dirty="0"/>
          </a:p>
          <a:p>
            <a:r>
              <a:rPr lang="ja-JP" altLang="en-US" dirty="0"/>
              <a:t>以下のようにすれば実行できる．</a:t>
            </a:r>
            <a:endParaRPr lang="en-US" altLang="ja-JP" dirty="0"/>
          </a:p>
          <a:p>
            <a:pPr marL="0" indent="0">
              <a:buNone/>
            </a:pPr>
            <a:r>
              <a:rPr lang="en-US" altLang="ja-JP" dirty="0">
                <a:latin typeface="Consolas" panose="020B0609020204030204" pitchFamily="49" charset="0"/>
              </a:rPr>
              <a:t>$ </a:t>
            </a:r>
            <a:r>
              <a:rPr lang="en-US" altLang="ja-JP" dirty="0" err="1">
                <a:latin typeface="Consolas" panose="020B0609020204030204" pitchFamily="49" charset="0"/>
              </a:rPr>
              <a:t>brickrun</a:t>
            </a:r>
            <a:r>
              <a:rPr lang="en-US" altLang="ja-JP" dirty="0">
                <a:latin typeface="Consolas" panose="020B0609020204030204" pitchFamily="49" charset="0"/>
              </a:rPr>
              <a:t> -r -- </a:t>
            </a:r>
            <a:r>
              <a:rPr lang="en-US" altLang="ja-JP" dirty="0" err="1">
                <a:latin typeface="Consolas" panose="020B0609020204030204" pitchFamily="49" charset="0"/>
              </a:rPr>
              <a:t>pybricks-micropython</a:t>
            </a:r>
            <a:r>
              <a:rPr lang="en-US" altLang="ja-JP" dirty="0">
                <a:latin typeface="Consolas" panose="020B0609020204030204" pitchFamily="49" charset="0"/>
              </a:rPr>
              <a:t> ./2-1.py</a:t>
            </a:r>
          </a:p>
        </p:txBody>
      </p:sp>
      <p:sp>
        <p:nvSpPr>
          <p:cNvPr id="4" name="スライド番号プレースホルダー 3">
            <a:extLst>
              <a:ext uri="{FF2B5EF4-FFF2-40B4-BE49-F238E27FC236}">
                <a16:creationId xmlns:a16="http://schemas.microsoft.com/office/drawing/2014/main" id="{B3E30E0B-B479-4D63-8A8D-70E411B9FE51}"/>
              </a:ext>
            </a:extLst>
          </p:cNvPr>
          <p:cNvSpPr>
            <a:spLocks noGrp="1"/>
          </p:cNvSpPr>
          <p:nvPr>
            <p:ph type="sldNum" sz="quarter" idx="12"/>
          </p:nvPr>
        </p:nvSpPr>
        <p:spPr/>
        <p:txBody>
          <a:bodyPr/>
          <a:lstStyle/>
          <a:p>
            <a:fld id="{13AB05CA-B2B8-0B46-A3D3-7CDE1DE4FAD6}" type="slidenum">
              <a:rPr lang="ja-JP" altLang="en-US" smtClean="0"/>
              <a:pPr/>
              <a:t>68</a:t>
            </a:fld>
            <a:endParaRPr lang="ja-JP" altLang="en-US" dirty="0"/>
          </a:p>
        </p:txBody>
      </p:sp>
      <p:sp>
        <p:nvSpPr>
          <p:cNvPr id="5" name="タイトル 4">
            <a:extLst>
              <a:ext uri="{FF2B5EF4-FFF2-40B4-BE49-F238E27FC236}">
                <a16:creationId xmlns:a16="http://schemas.microsoft.com/office/drawing/2014/main" id="{E3C0CBC4-09ED-472A-82F1-172440BD9B00}"/>
              </a:ext>
            </a:extLst>
          </p:cNvPr>
          <p:cNvSpPr>
            <a:spLocks noGrp="1"/>
          </p:cNvSpPr>
          <p:nvPr>
            <p:ph type="title"/>
          </p:nvPr>
        </p:nvSpPr>
        <p:spPr/>
        <p:txBody>
          <a:bodyPr/>
          <a:lstStyle/>
          <a:p>
            <a:r>
              <a:rPr lang="ja-JP" altLang="en-US" dirty="0"/>
              <a:t>ターミナルでプログラムを実行する</a:t>
            </a:r>
          </a:p>
        </p:txBody>
      </p:sp>
    </p:spTree>
    <p:extLst>
      <p:ext uri="{BB962C8B-B14F-4D97-AF65-F5344CB8AC3E}">
        <p14:creationId xmlns:p14="http://schemas.microsoft.com/office/powerpoint/2010/main" val="3033940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A04A069-C4CF-42DF-9910-65BF9CE477DB}"/>
              </a:ext>
            </a:extLst>
          </p:cNvPr>
          <p:cNvSpPr>
            <a:spLocks noGrp="1"/>
          </p:cNvSpPr>
          <p:nvPr>
            <p:ph idx="1"/>
          </p:nvPr>
        </p:nvSpPr>
        <p:spPr/>
        <p:txBody>
          <a:bodyPr>
            <a:normAutofit/>
          </a:bodyPr>
          <a:lstStyle/>
          <a:p>
            <a:r>
              <a:rPr lang="en-US" altLang="ja-JP" sz="2400" dirty="0"/>
              <a:t>2.5.4</a:t>
            </a:r>
            <a:r>
              <a:rPr lang="ja-JP" altLang="en-US" sz="2400" dirty="0"/>
              <a:t>　プログラムの作成と実行　</a:t>
            </a:r>
            <a:r>
              <a:rPr lang="en-US" altLang="ja-JP" sz="2400" dirty="0"/>
              <a:t>2-</a:t>
            </a:r>
            <a:r>
              <a:rPr lang="en-US" altLang="ja-JP" sz="2400" dirty="0" err="1"/>
              <a:t>1.py</a:t>
            </a:r>
            <a:r>
              <a:rPr lang="ja-JP" altLang="en-US" sz="2400" dirty="0"/>
              <a:t>　</a:t>
            </a:r>
            <a:r>
              <a:rPr lang="en-US" altLang="ja-JP" sz="2400" dirty="0"/>
              <a:t>OK</a:t>
            </a:r>
          </a:p>
          <a:p>
            <a:r>
              <a:rPr lang="en-US" altLang="ja-JP" sz="2400" dirty="0"/>
              <a:t>4.2</a:t>
            </a:r>
            <a:r>
              <a:rPr lang="ja-JP" altLang="en-US" sz="2400" dirty="0"/>
              <a:t>　ステータスライトを光らせる　</a:t>
            </a:r>
            <a:r>
              <a:rPr kumimoji="1" lang="en-US" altLang="ja-JP" sz="2400" dirty="0"/>
              <a:t>4-</a:t>
            </a:r>
            <a:r>
              <a:rPr kumimoji="1" lang="en-US" altLang="ja-JP" sz="2400" dirty="0" err="1"/>
              <a:t>2.py</a:t>
            </a:r>
            <a:r>
              <a:rPr lang="ja-JP" altLang="en-US" sz="2400" dirty="0"/>
              <a:t>　</a:t>
            </a:r>
            <a:r>
              <a:rPr kumimoji="1" lang="en-US" altLang="ja-JP" sz="2400" dirty="0"/>
              <a:t>OK</a:t>
            </a:r>
          </a:p>
          <a:p>
            <a:r>
              <a:rPr lang="en-US" altLang="ja-JP" sz="2400" dirty="0"/>
              <a:t>4.3.1</a:t>
            </a:r>
            <a:r>
              <a:rPr lang="ja-JP" altLang="en-US" sz="2400" dirty="0"/>
              <a:t>　周波数を指定して音を鳴らす　</a:t>
            </a:r>
            <a:r>
              <a:rPr lang="en-US" altLang="ja-JP" sz="2400" dirty="0"/>
              <a:t>4-</a:t>
            </a:r>
            <a:r>
              <a:rPr lang="en-US" altLang="ja-JP" sz="2400" dirty="0" err="1"/>
              <a:t>3.py</a:t>
            </a:r>
            <a:r>
              <a:rPr lang="en-US" altLang="ja-JP" sz="2400" dirty="0"/>
              <a:t> </a:t>
            </a:r>
            <a:r>
              <a:rPr lang="ja-JP" altLang="en-US" sz="2400" dirty="0"/>
              <a:t>　</a:t>
            </a:r>
            <a:r>
              <a:rPr lang="en-US" altLang="ja-JP" sz="2400" dirty="0"/>
              <a:t>OK</a:t>
            </a:r>
          </a:p>
          <a:p>
            <a:r>
              <a:rPr lang="en-US" altLang="ja-JP" sz="2400" dirty="0"/>
              <a:t>4.3.2</a:t>
            </a:r>
            <a:r>
              <a:rPr lang="ja-JP" altLang="en-US" sz="2400" dirty="0"/>
              <a:t>　音階を指定して音を鳴らす　</a:t>
            </a:r>
            <a:r>
              <a:rPr lang="en-US" altLang="ja-JP" sz="2400" dirty="0"/>
              <a:t>4-</a:t>
            </a:r>
            <a:r>
              <a:rPr lang="en-US" altLang="ja-JP" sz="2400" dirty="0" err="1"/>
              <a:t>4.py</a:t>
            </a:r>
            <a:r>
              <a:rPr lang="ja-JP" altLang="en-US" sz="2400" dirty="0"/>
              <a:t>　</a:t>
            </a:r>
            <a:r>
              <a:rPr lang="en-US" altLang="ja-JP" sz="2400" dirty="0"/>
              <a:t>OK</a:t>
            </a:r>
          </a:p>
          <a:p>
            <a:r>
              <a:rPr lang="en-US" altLang="ja-JP" sz="2400" dirty="0"/>
              <a:t>4.4</a:t>
            </a:r>
            <a:r>
              <a:rPr lang="ja-JP" altLang="en-US" sz="2400" dirty="0"/>
              <a:t>　ディスプレイに文字を描画する　</a:t>
            </a:r>
            <a:r>
              <a:rPr lang="en-US" altLang="ja-JP" sz="2400" dirty="0"/>
              <a:t>4-</a:t>
            </a:r>
            <a:r>
              <a:rPr lang="en-US" altLang="ja-JP" sz="2400" dirty="0" err="1"/>
              <a:t>5.py</a:t>
            </a:r>
            <a:r>
              <a:rPr lang="ja-JP" altLang="en-US" sz="2400" dirty="0"/>
              <a:t>　</a:t>
            </a:r>
            <a:r>
              <a:rPr lang="en-US" altLang="ja-JP" sz="2400" dirty="0"/>
              <a:t>OK</a:t>
            </a:r>
          </a:p>
          <a:p>
            <a:r>
              <a:rPr lang="en-US" altLang="ja-JP" sz="2400" dirty="0"/>
              <a:t>4.5.1</a:t>
            </a:r>
            <a:r>
              <a:rPr lang="ja-JP" altLang="en-US" sz="2400" dirty="0"/>
              <a:t>　パワーを指定してモーターを回転させる　</a:t>
            </a:r>
            <a:r>
              <a:rPr lang="en-US" altLang="ja-JP" sz="2400" dirty="0"/>
              <a:t>4-</a:t>
            </a:r>
            <a:r>
              <a:rPr lang="en-US" altLang="ja-JP" sz="2400" dirty="0" err="1"/>
              <a:t>6.py</a:t>
            </a:r>
            <a:r>
              <a:rPr lang="ja-JP" altLang="en-US" sz="2400" dirty="0"/>
              <a:t>　</a:t>
            </a:r>
            <a:r>
              <a:rPr lang="en-US" altLang="ja-JP" sz="2400" dirty="0"/>
              <a:t>OK</a:t>
            </a:r>
          </a:p>
          <a:p>
            <a:r>
              <a:rPr lang="en-US" altLang="ja-JP" sz="2400" dirty="0"/>
              <a:t>4.5.2</a:t>
            </a:r>
            <a:r>
              <a:rPr lang="ja-JP" altLang="en-US" sz="2400" dirty="0"/>
              <a:t>　回転角度を指定してモーターを回転させる　</a:t>
            </a:r>
            <a:r>
              <a:rPr lang="en-US" altLang="ja-JP" sz="2400" dirty="0"/>
              <a:t>4-</a:t>
            </a:r>
            <a:r>
              <a:rPr lang="en-US" altLang="ja-JP" sz="2400" dirty="0" err="1"/>
              <a:t>7.py</a:t>
            </a:r>
            <a:r>
              <a:rPr lang="ja-JP" altLang="en-US" sz="2400" dirty="0"/>
              <a:t>　</a:t>
            </a:r>
            <a:r>
              <a:rPr lang="en-US" altLang="ja-JP" sz="2400" dirty="0"/>
              <a:t>OK</a:t>
            </a:r>
          </a:p>
          <a:p>
            <a:pPr lvl="1"/>
            <a:r>
              <a:rPr lang="en-US" altLang="ja-JP" sz="2000" dirty="0" err="1"/>
              <a:t>Stop.BRAKE</a:t>
            </a:r>
            <a:r>
              <a:rPr lang="en-US" altLang="ja-JP" sz="2000" dirty="0"/>
              <a:t>, </a:t>
            </a:r>
            <a:r>
              <a:rPr lang="en-US" altLang="ja-JP" sz="2000" dirty="0" err="1"/>
              <a:t>Stop.COAST</a:t>
            </a:r>
            <a:r>
              <a:rPr lang="ja-JP" altLang="en-US" sz="2000" dirty="0"/>
              <a:t>の違いが分からん．</a:t>
            </a:r>
            <a:endParaRPr lang="en-US" altLang="ja-JP" sz="2000" dirty="0"/>
          </a:p>
          <a:p>
            <a:r>
              <a:rPr lang="en-US" altLang="ja-JP" sz="2400" dirty="0"/>
              <a:t>4.5.3</a:t>
            </a:r>
            <a:r>
              <a:rPr lang="ja-JP" altLang="en-US" sz="2400" dirty="0"/>
              <a:t>　回転数を指定してモーターを回転させる　</a:t>
            </a:r>
            <a:r>
              <a:rPr lang="en-US" altLang="ja-JP" sz="2400" dirty="0"/>
              <a:t>4-</a:t>
            </a:r>
            <a:r>
              <a:rPr lang="en-US" altLang="ja-JP" sz="2400" dirty="0" err="1"/>
              <a:t>8.py</a:t>
            </a:r>
            <a:r>
              <a:rPr lang="ja-JP" altLang="en-US" sz="2400" dirty="0"/>
              <a:t>　</a:t>
            </a:r>
            <a:r>
              <a:rPr lang="en-US" altLang="ja-JP" sz="2400" dirty="0"/>
              <a:t>OK</a:t>
            </a:r>
          </a:p>
          <a:p>
            <a:pPr lvl="1"/>
            <a:r>
              <a:rPr lang="en-US" altLang="ja-JP" sz="2000" dirty="0" err="1"/>
              <a:t>Stop.BRAKE</a:t>
            </a:r>
            <a:r>
              <a:rPr lang="en-US" altLang="ja-JP" sz="2000" dirty="0"/>
              <a:t>, </a:t>
            </a:r>
            <a:r>
              <a:rPr lang="en-US" altLang="ja-JP" sz="2000" dirty="0" err="1"/>
              <a:t>Stop.COAST</a:t>
            </a:r>
            <a:r>
              <a:rPr lang="ja-JP" altLang="en-US" sz="2000" dirty="0"/>
              <a:t>の違いが分からん．</a:t>
            </a:r>
            <a:endParaRPr lang="en-US" altLang="ja-JP" sz="2000" dirty="0"/>
          </a:p>
          <a:p>
            <a:r>
              <a:rPr lang="en-US" altLang="ja-JP" sz="2400" dirty="0"/>
              <a:t>4.5.4</a:t>
            </a:r>
            <a:r>
              <a:rPr lang="ja-JP" altLang="en-US" sz="2400" dirty="0"/>
              <a:t>　動作時間を指定してモーターを回転させる　</a:t>
            </a:r>
            <a:r>
              <a:rPr lang="en-US" altLang="ja-JP" sz="2400" dirty="0"/>
              <a:t>4-</a:t>
            </a:r>
            <a:r>
              <a:rPr lang="en-US" altLang="ja-JP" sz="2400" dirty="0" err="1"/>
              <a:t>9.py</a:t>
            </a:r>
            <a:r>
              <a:rPr lang="ja-JP" altLang="en-US" sz="2400" dirty="0"/>
              <a:t>　</a:t>
            </a:r>
            <a:r>
              <a:rPr lang="en-US" altLang="ja-JP" sz="2400" dirty="0"/>
              <a:t>OK</a:t>
            </a:r>
          </a:p>
          <a:p>
            <a:pPr lvl="1"/>
            <a:r>
              <a:rPr lang="en-US" altLang="ja-JP" sz="2000" dirty="0" err="1"/>
              <a:t>Stop.BRAKE</a:t>
            </a:r>
            <a:r>
              <a:rPr lang="en-US" altLang="ja-JP" sz="2000" dirty="0"/>
              <a:t>, </a:t>
            </a:r>
            <a:r>
              <a:rPr lang="en-US" altLang="ja-JP" sz="2000" dirty="0" err="1"/>
              <a:t>Stop.COAST</a:t>
            </a:r>
            <a:r>
              <a:rPr lang="ja-JP" altLang="en-US" sz="2000" dirty="0"/>
              <a:t>の違いが分からん．</a:t>
            </a:r>
            <a:endParaRPr lang="en-US" altLang="ja-JP" sz="2000" dirty="0"/>
          </a:p>
          <a:p>
            <a:r>
              <a:rPr lang="en-US" altLang="ja-JP" sz="2400" dirty="0"/>
              <a:t>4.5.5</a:t>
            </a:r>
            <a:r>
              <a:rPr lang="ja-JP" altLang="en-US" sz="2400" dirty="0"/>
              <a:t>　</a:t>
            </a:r>
            <a:r>
              <a:rPr lang="en-US" altLang="ja-JP" sz="2400" dirty="0"/>
              <a:t>2</a:t>
            </a:r>
            <a:r>
              <a:rPr lang="ja-JP" altLang="en-US" sz="2400" dirty="0"/>
              <a:t>つのモーターを同時に回転させる　</a:t>
            </a:r>
            <a:r>
              <a:rPr lang="en-US" altLang="ja-JP" sz="2400" dirty="0"/>
              <a:t>4-</a:t>
            </a:r>
            <a:r>
              <a:rPr lang="en-US" altLang="ja-JP" sz="2400" dirty="0" err="1"/>
              <a:t>10.py</a:t>
            </a:r>
            <a:r>
              <a:rPr lang="ja-JP" altLang="en-US" sz="2400" dirty="0"/>
              <a:t>　</a:t>
            </a:r>
            <a:r>
              <a:rPr lang="en-US" altLang="ja-JP" sz="2400" dirty="0"/>
              <a:t>OK</a:t>
            </a:r>
          </a:p>
        </p:txBody>
      </p:sp>
      <p:sp>
        <p:nvSpPr>
          <p:cNvPr id="3" name="スライド番号プレースホルダー 2">
            <a:extLst>
              <a:ext uri="{FF2B5EF4-FFF2-40B4-BE49-F238E27FC236}">
                <a16:creationId xmlns:a16="http://schemas.microsoft.com/office/drawing/2014/main" id="{E58A8347-DB9D-48DC-9B7E-7B7C313E6089}"/>
              </a:ext>
            </a:extLst>
          </p:cNvPr>
          <p:cNvSpPr>
            <a:spLocks noGrp="1"/>
          </p:cNvSpPr>
          <p:nvPr>
            <p:ph type="sldNum" sz="quarter" idx="12"/>
          </p:nvPr>
        </p:nvSpPr>
        <p:spPr/>
        <p:txBody>
          <a:bodyPr/>
          <a:lstStyle/>
          <a:p>
            <a:fld id="{13AB05CA-B2B8-0B46-A3D3-7CDE1DE4FAD6}" type="slidenum">
              <a:rPr lang="ja-JP" altLang="en-US" smtClean="0"/>
              <a:pPr/>
              <a:t>69</a:t>
            </a:fld>
            <a:endParaRPr lang="ja-JP" altLang="en-US" dirty="0"/>
          </a:p>
        </p:txBody>
      </p:sp>
      <p:sp>
        <p:nvSpPr>
          <p:cNvPr id="4" name="タイトル 3">
            <a:extLst>
              <a:ext uri="{FF2B5EF4-FFF2-40B4-BE49-F238E27FC236}">
                <a16:creationId xmlns:a16="http://schemas.microsoft.com/office/drawing/2014/main" id="{B468E731-4476-47AA-B0B3-2F34463D64EA}"/>
              </a:ext>
            </a:extLst>
          </p:cNvPr>
          <p:cNvSpPr>
            <a:spLocks noGrp="1"/>
          </p:cNvSpPr>
          <p:nvPr>
            <p:ph type="title"/>
          </p:nvPr>
        </p:nvSpPr>
        <p:spPr/>
        <p:txBody>
          <a:bodyPr/>
          <a:lstStyle/>
          <a:p>
            <a:r>
              <a:rPr kumimoji="1" lang="en-US" altLang="ja-JP" dirty="0"/>
              <a:t>MP2</a:t>
            </a:r>
            <a:r>
              <a:rPr kumimoji="1" lang="ja-JP" altLang="en-US" dirty="0"/>
              <a:t>で動作確認</a:t>
            </a:r>
          </a:p>
        </p:txBody>
      </p:sp>
    </p:spTree>
    <p:extLst>
      <p:ext uri="{BB962C8B-B14F-4D97-AF65-F5344CB8AC3E}">
        <p14:creationId xmlns:p14="http://schemas.microsoft.com/office/powerpoint/2010/main" val="1406434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68B72D5B-53FB-4DF4-85C8-D4439BE76E86}"/>
              </a:ext>
            </a:extLst>
          </p:cNvPr>
          <p:cNvSpPr>
            <a:spLocks noGrp="1"/>
          </p:cNvSpPr>
          <p:nvPr>
            <p:ph idx="1"/>
          </p:nvPr>
        </p:nvSpPr>
        <p:spPr>
          <a:xfrm>
            <a:off x="629411" y="1100889"/>
            <a:ext cx="11029190" cy="5554554"/>
          </a:xfrm>
        </p:spPr>
        <p:txBody>
          <a:bodyPr/>
          <a:lstStyle/>
          <a:p>
            <a:r>
              <a:rPr lang="en-US" altLang="ja-JP" dirty="0"/>
              <a:t>EV3 MicroPython2.0</a:t>
            </a:r>
            <a:r>
              <a:rPr lang="ja-JP" altLang="en-US" dirty="0"/>
              <a:t>は</a:t>
            </a:r>
            <a:r>
              <a:rPr lang="en-US" altLang="ja-JP" dirty="0"/>
              <a:t>2020</a:t>
            </a:r>
            <a:r>
              <a:rPr lang="ja-JP" altLang="en-US" dirty="0"/>
              <a:t>年</a:t>
            </a:r>
            <a:r>
              <a:rPr lang="en-US" altLang="ja-JP" dirty="0"/>
              <a:t>5</a:t>
            </a:r>
            <a:r>
              <a:rPr lang="ja-JP" altLang="en-US" dirty="0"/>
              <a:t>月</a:t>
            </a:r>
            <a:r>
              <a:rPr lang="en-US" altLang="ja-JP" dirty="0"/>
              <a:t>18</a:t>
            </a:r>
            <a:r>
              <a:rPr lang="ja-JP" altLang="en-US" dirty="0"/>
              <a:t>日にリリースされました．</a:t>
            </a:r>
            <a:endParaRPr lang="en-US" altLang="ja-JP" dirty="0"/>
          </a:p>
          <a:p>
            <a:r>
              <a:rPr lang="en-US" altLang="ja-JP" dirty="0"/>
              <a:t>Ver.2.0</a:t>
            </a:r>
            <a:r>
              <a:rPr lang="ja-JP" altLang="en-US" dirty="0"/>
              <a:t>から始めた方は，これを読まなくても大丈夫です．</a:t>
            </a:r>
          </a:p>
        </p:txBody>
      </p:sp>
      <p:sp>
        <p:nvSpPr>
          <p:cNvPr id="4" name="スライド番号プレースホルダー 3">
            <a:extLst>
              <a:ext uri="{FF2B5EF4-FFF2-40B4-BE49-F238E27FC236}">
                <a16:creationId xmlns:a16="http://schemas.microsoft.com/office/drawing/2014/main" id="{6A160022-7BD3-4481-BCEC-682595685AC6}"/>
              </a:ext>
            </a:extLst>
          </p:cNvPr>
          <p:cNvSpPr>
            <a:spLocks noGrp="1"/>
          </p:cNvSpPr>
          <p:nvPr>
            <p:ph type="sldNum" sz="quarter" idx="12"/>
          </p:nvPr>
        </p:nvSpPr>
        <p:spPr/>
        <p:txBody>
          <a:bodyPr/>
          <a:lstStyle/>
          <a:p>
            <a:fld id="{13AB05CA-B2B8-0B46-A3D3-7CDE1DE4FAD6}" type="slidenum">
              <a:rPr lang="ja-JP" altLang="en-US" smtClean="0"/>
              <a:pPr/>
              <a:t>7</a:t>
            </a:fld>
            <a:endParaRPr lang="ja-JP" altLang="en-US" dirty="0"/>
          </a:p>
        </p:txBody>
      </p:sp>
      <p:sp>
        <p:nvSpPr>
          <p:cNvPr id="5" name="タイトル 4">
            <a:extLst>
              <a:ext uri="{FF2B5EF4-FFF2-40B4-BE49-F238E27FC236}">
                <a16:creationId xmlns:a16="http://schemas.microsoft.com/office/drawing/2014/main" id="{A14C2967-50BD-40CE-B3E8-562E18F970D8}"/>
              </a:ext>
            </a:extLst>
          </p:cNvPr>
          <p:cNvSpPr>
            <a:spLocks noGrp="1"/>
          </p:cNvSpPr>
          <p:nvPr>
            <p:ph type="title"/>
          </p:nvPr>
        </p:nvSpPr>
        <p:spPr/>
        <p:txBody>
          <a:bodyPr/>
          <a:lstStyle/>
          <a:p>
            <a:r>
              <a:rPr lang="ja-JP" altLang="en-US" dirty="0"/>
              <a:t>はじめに</a:t>
            </a:r>
          </a:p>
        </p:txBody>
      </p:sp>
    </p:spTree>
    <p:extLst>
      <p:ext uri="{BB962C8B-B14F-4D97-AF65-F5344CB8AC3E}">
        <p14:creationId xmlns:p14="http://schemas.microsoft.com/office/powerpoint/2010/main" val="27163498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A04A069-C4CF-42DF-9910-65BF9CE477DB}"/>
              </a:ext>
            </a:extLst>
          </p:cNvPr>
          <p:cNvSpPr>
            <a:spLocks noGrp="1"/>
          </p:cNvSpPr>
          <p:nvPr>
            <p:ph idx="1"/>
          </p:nvPr>
        </p:nvSpPr>
        <p:spPr/>
        <p:txBody>
          <a:bodyPr>
            <a:normAutofit/>
          </a:bodyPr>
          <a:lstStyle/>
          <a:p>
            <a:r>
              <a:rPr lang="en-US" altLang="ja-JP" sz="3200" dirty="0"/>
              <a:t>7.1</a:t>
            </a:r>
            <a:r>
              <a:rPr lang="ja-JP" altLang="en-US" sz="3200" dirty="0"/>
              <a:t>　ボタンを押してすぐに実行する　</a:t>
            </a:r>
            <a:r>
              <a:rPr lang="en-US" altLang="ja-JP" sz="3200" dirty="0"/>
              <a:t>7-</a:t>
            </a:r>
            <a:r>
              <a:rPr lang="en-US" altLang="ja-JP" sz="3200" dirty="0" err="1"/>
              <a:t>1.py</a:t>
            </a:r>
            <a:r>
              <a:rPr lang="ja-JP" altLang="en-US" dirty="0"/>
              <a:t>　</a:t>
            </a:r>
            <a:r>
              <a:rPr lang="en-US" altLang="ja-JP" dirty="0"/>
              <a:t>OK</a:t>
            </a:r>
          </a:p>
          <a:p>
            <a:r>
              <a:rPr lang="en-US" altLang="ja-JP" dirty="0"/>
              <a:t>7.2.1</a:t>
            </a:r>
            <a:r>
              <a:rPr lang="ja-JP" altLang="en-US" dirty="0"/>
              <a:t>　変数を使う　</a:t>
            </a:r>
            <a:r>
              <a:rPr lang="en-US" altLang="ja-JP" dirty="0"/>
              <a:t>7-</a:t>
            </a:r>
            <a:r>
              <a:rPr lang="en-US" altLang="ja-JP" dirty="0" err="1"/>
              <a:t>2.py</a:t>
            </a:r>
            <a:r>
              <a:rPr lang="ja-JP" altLang="en-US" dirty="0"/>
              <a:t>　</a:t>
            </a:r>
            <a:r>
              <a:rPr lang="en-US" altLang="ja-JP" dirty="0"/>
              <a:t>OK</a:t>
            </a:r>
          </a:p>
          <a:p>
            <a:r>
              <a:rPr lang="en-US" altLang="ja-JP" dirty="0"/>
              <a:t>7.2.2</a:t>
            </a:r>
            <a:r>
              <a:rPr lang="ja-JP" altLang="en-US" dirty="0"/>
              <a:t>　乱数を使う　</a:t>
            </a:r>
            <a:r>
              <a:rPr lang="en-US" altLang="ja-JP" dirty="0"/>
              <a:t>7-</a:t>
            </a:r>
            <a:r>
              <a:rPr lang="en-US" altLang="ja-JP" dirty="0" err="1"/>
              <a:t>3.py</a:t>
            </a:r>
            <a:r>
              <a:rPr lang="ja-JP" altLang="en-US" dirty="0"/>
              <a:t>　</a:t>
            </a:r>
            <a:r>
              <a:rPr lang="en-US" altLang="ja-JP" dirty="0"/>
              <a:t>OK</a:t>
            </a:r>
          </a:p>
          <a:p>
            <a:r>
              <a:rPr lang="en-US" altLang="ja-JP" dirty="0"/>
              <a:t>7.2.3</a:t>
            </a:r>
            <a:r>
              <a:rPr lang="ja-JP" altLang="en-US" dirty="0"/>
              <a:t>　マイブロックを関数を使う　</a:t>
            </a:r>
            <a:r>
              <a:rPr lang="en-US" altLang="ja-JP" dirty="0"/>
              <a:t>7-</a:t>
            </a:r>
            <a:r>
              <a:rPr lang="en-US" altLang="ja-JP" dirty="0" err="1"/>
              <a:t>4.py</a:t>
            </a:r>
            <a:r>
              <a:rPr lang="ja-JP" altLang="en-US" dirty="0"/>
              <a:t>　</a:t>
            </a:r>
            <a:r>
              <a:rPr lang="en-US" altLang="ja-JP" dirty="0"/>
              <a:t>OK</a:t>
            </a:r>
          </a:p>
          <a:p>
            <a:r>
              <a:rPr lang="en-US" altLang="ja-JP" dirty="0"/>
              <a:t>7.2.4</a:t>
            </a:r>
            <a:r>
              <a:rPr lang="ja-JP" altLang="en-US" dirty="0"/>
              <a:t>　マルチスレッドを使う　</a:t>
            </a:r>
            <a:r>
              <a:rPr lang="en-US" altLang="ja-JP" dirty="0"/>
              <a:t>7-</a:t>
            </a:r>
            <a:r>
              <a:rPr lang="en-US" altLang="ja-JP" dirty="0" err="1"/>
              <a:t>5.py</a:t>
            </a:r>
            <a:r>
              <a:rPr lang="ja-JP" altLang="en-US" dirty="0"/>
              <a:t>　</a:t>
            </a:r>
            <a:r>
              <a:rPr lang="en-US" altLang="ja-JP" dirty="0"/>
              <a:t>OK</a:t>
            </a:r>
          </a:p>
          <a:p>
            <a:pPr lvl="1"/>
            <a:r>
              <a:rPr lang="ja-JP" altLang="en-US" dirty="0"/>
              <a:t>モータの回転がちょっと不安定な気がする．</a:t>
            </a:r>
            <a:endParaRPr lang="en-US" altLang="ja-JP" dirty="0"/>
          </a:p>
          <a:p>
            <a:endParaRPr lang="en-US" altLang="ja-JP" dirty="0"/>
          </a:p>
          <a:p>
            <a:endParaRPr lang="en-US" altLang="ja-JP" sz="2400" dirty="0"/>
          </a:p>
        </p:txBody>
      </p:sp>
      <p:sp>
        <p:nvSpPr>
          <p:cNvPr id="3" name="スライド番号プレースホルダー 2">
            <a:extLst>
              <a:ext uri="{FF2B5EF4-FFF2-40B4-BE49-F238E27FC236}">
                <a16:creationId xmlns:a16="http://schemas.microsoft.com/office/drawing/2014/main" id="{E58A8347-DB9D-48DC-9B7E-7B7C313E6089}"/>
              </a:ext>
            </a:extLst>
          </p:cNvPr>
          <p:cNvSpPr>
            <a:spLocks noGrp="1"/>
          </p:cNvSpPr>
          <p:nvPr>
            <p:ph type="sldNum" sz="quarter" idx="12"/>
          </p:nvPr>
        </p:nvSpPr>
        <p:spPr/>
        <p:txBody>
          <a:bodyPr/>
          <a:lstStyle/>
          <a:p>
            <a:fld id="{13AB05CA-B2B8-0B46-A3D3-7CDE1DE4FAD6}" type="slidenum">
              <a:rPr lang="ja-JP" altLang="en-US" smtClean="0"/>
              <a:pPr/>
              <a:t>70</a:t>
            </a:fld>
            <a:endParaRPr lang="ja-JP" altLang="en-US" dirty="0"/>
          </a:p>
        </p:txBody>
      </p:sp>
      <p:sp>
        <p:nvSpPr>
          <p:cNvPr id="4" name="タイトル 3">
            <a:extLst>
              <a:ext uri="{FF2B5EF4-FFF2-40B4-BE49-F238E27FC236}">
                <a16:creationId xmlns:a16="http://schemas.microsoft.com/office/drawing/2014/main" id="{B468E731-4476-47AA-B0B3-2F34463D64EA}"/>
              </a:ext>
            </a:extLst>
          </p:cNvPr>
          <p:cNvSpPr>
            <a:spLocks noGrp="1"/>
          </p:cNvSpPr>
          <p:nvPr>
            <p:ph type="title"/>
          </p:nvPr>
        </p:nvSpPr>
        <p:spPr/>
        <p:txBody>
          <a:bodyPr/>
          <a:lstStyle/>
          <a:p>
            <a:r>
              <a:rPr lang="en-US" altLang="ja-JP" dirty="0"/>
              <a:t>MP2</a:t>
            </a:r>
            <a:r>
              <a:rPr lang="ja-JP" altLang="en-US" dirty="0"/>
              <a:t>で動作確認</a:t>
            </a:r>
            <a:endParaRPr kumimoji="1" lang="ja-JP" altLang="en-US" dirty="0"/>
          </a:p>
        </p:txBody>
      </p:sp>
    </p:spTree>
    <p:extLst>
      <p:ext uri="{BB962C8B-B14F-4D97-AF65-F5344CB8AC3E}">
        <p14:creationId xmlns:p14="http://schemas.microsoft.com/office/powerpoint/2010/main" val="18355485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96D47BCD-5192-4AC7-BF34-8A9827C10538}"/>
              </a:ext>
            </a:extLst>
          </p:cNvPr>
          <p:cNvSpPr>
            <a:spLocks noGrp="1"/>
          </p:cNvSpPr>
          <p:nvPr>
            <p:ph idx="1"/>
          </p:nvPr>
        </p:nvSpPr>
        <p:spPr/>
        <p:txBody>
          <a:bodyPr>
            <a:normAutofit fontScale="70000" lnSpcReduction="20000"/>
          </a:bodyPr>
          <a:lstStyle/>
          <a:p>
            <a:pPr marL="0" indent="0">
              <a:buNone/>
            </a:pPr>
            <a:r>
              <a:rPr kumimoji="1" lang="en-US" altLang="ja-JP" dirty="0" err="1"/>
              <a:t>robot@ev3dev</a:t>
            </a:r>
            <a:r>
              <a:rPr kumimoji="1" lang="en-US" altLang="ja-JP" dirty="0"/>
              <a:t>:~$ </a:t>
            </a:r>
            <a:r>
              <a:rPr kumimoji="1" lang="en-US" altLang="ja-JP" dirty="0" err="1"/>
              <a:t>brickrun</a:t>
            </a:r>
            <a:r>
              <a:rPr kumimoji="1" lang="en-US" altLang="ja-JP" dirty="0"/>
              <a:t> -h</a:t>
            </a:r>
          </a:p>
          <a:p>
            <a:pPr marL="0" indent="0">
              <a:buNone/>
            </a:pPr>
            <a:r>
              <a:rPr kumimoji="1" lang="en-US" altLang="ja-JP" dirty="0"/>
              <a:t>Usage:</a:t>
            </a:r>
          </a:p>
          <a:p>
            <a:pPr marL="0" indent="0">
              <a:buNone/>
            </a:pPr>
            <a:r>
              <a:rPr kumimoji="1" lang="en-US" altLang="ja-JP" dirty="0"/>
              <a:t>  </a:t>
            </a:r>
            <a:r>
              <a:rPr kumimoji="1" lang="en-US" altLang="ja-JP" dirty="0" err="1"/>
              <a:t>brickrun</a:t>
            </a:r>
            <a:r>
              <a:rPr kumimoji="1" lang="en-US" altLang="ja-JP" dirty="0"/>
              <a:t> [OPTION...] [--] &lt;command&gt; [&lt;</a:t>
            </a:r>
            <a:r>
              <a:rPr kumimoji="1" lang="en-US" altLang="ja-JP" dirty="0" err="1"/>
              <a:t>arg</a:t>
            </a:r>
            <a:r>
              <a:rPr kumimoji="1" lang="en-US" altLang="ja-JP" dirty="0"/>
              <a:t>&gt; [...]]</a:t>
            </a:r>
          </a:p>
          <a:p>
            <a:pPr marL="0" indent="0">
              <a:buNone/>
            </a:pPr>
            <a:endParaRPr kumimoji="1" lang="en-US" altLang="ja-JP" dirty="0"/>
          </a:p>
          <a:p>
            <a:pPr marL="0" indent="0">
              <a:buNone/>
            </a:pPr>
            <a:r>
              <a:rPr kumimoji="1" lang="en-US" altLang="ja-JP" dirty="0"/>
              <a:t>Runs a command remotely via console-runner-server.</a:t>
            </a:r>
          </a:p>
          <a:p>
            <a:pPr marL="0" indent="0">
              <a:buNone/>
            </a:pPr>
            <a:endParaRPr kumimoji="1" lang="en-US" altLang="ja-JP" dirty="0"/>
          </a:p>
          <a:p>
            <a:pPr marL="0" indent="0">
              <a:buNone/>
            </a:pPr>
            <a:r>
              <a:rPr kumimoji="1" lang="en-US" altLang="ja-JP" dirty="0"/>
              <a:t>Help Options:</a:t>
            </a:r>
          </a:p>
          <a:p>
            <a:pPr marL="0" indent="0">
              <a:buNone/>
            </a:pPr>
            <a:r>
              <a:rPr kumimoji="1" lang="en-US" altLang="ja-JP" dirty="0"/>
              <a:t>  -h, --help                Show help options</a:t>
            </a:r>
          </a:p>
          <a:p>
            <a:pPr marL="0" indent="0">
              <a:buNone/>
            </a:pPr>
            <a:endParaRPr kumimoji="1" lang="en-US" altLang="ja-JP" dirty="0"/>
          </a:p>
          <a:p>
            <a:pPr marL="0" indent="0">
              <a:buNone/>
            </a:pPr>
            <a:r>
              <a:rPr kumimoji="1" lang="en-US" altLang="ja-JP" dirty="0"/>
              <a:t>Application Options:</a:t>
            </a:r>
          </a:p>
          <a:p>
            <a:pPr marL="0" indent="0">
              <a:buNone/>
            </a:pPr>
            <a:r>
              <a:rPr kumimoji="1" lang="en-US" altLang="ja-JP" dirty="0"/>
              <a:t>  -d, --directory=&lt;</a:t>
            </a:r>
            <a:r>
              <a:rPr kumimoji="1" lang="en-US" altLang="ja-JP" dirty="0" err="1"/>
              <a:t>dir</a:t>
            </a:r>
            <a:r>
              <a:rPr kumimoji="1" lang="en-US" altLang="ja-JP" dirty="0"/>
              <a:t>&gt;     Specifies the working directory</a:t>
            </a:r>
          </a:p>
          <a:p>
            <a:pPr marL="0" indent="0">
              <a:buNone/>
            </a:pPr>
            <a:r>
              <a:rPr kumimoji="1" lang="en-US" altLang="ja-JP" dirty="0"/>
              <a:t>  -r, --redirect            Redirect stdin and </a:t>
            </a:r>
            <a:r>
              <a:rPr kumimoji="1" lang="en-US" altLang="ja-JP" dirty="0" err="1"/>
              <a:t>stdout</a:t>
            </a:r>
            <a:r>
              <a:rPr kumimoji="1" lang="en-US" altLang="ja-JP" dirty="0"/>
              <a:t> to the calling terminal</a:t>
            </a:r>
          </a:p>
          <a:p>
            <a:pPr marL="0" indent="0">
              <a:buNone/>
            </a:pPr>
            <a:r>
              <a:rPr kumimoji="1" lang="en-US" altLang="ja-JP" dirty="0"/>
              <a:t>  -v, --version             Display version number and exit</a:t>
            </a:r>
          </a:p>
          <a:p>
            <a:pPr marL="0" indent="0">
              <a:buNone/>
            </a:pPr>
            <a:endParaRPr kumimoji="1" lang="en-US" altLang="ja-JP" dirty="0"/>
          </a:p>
          <a:p>
            <a:pPr marL="0" indent="0">
              <a:buNone/>
            </a:pPr>
            <a:r>
              <a:rPr kumimoji="1" lang="en-US" altLang="ja-JP" dirty="0"/>
              <a:t>Note: If &lt;</a:t>
            </a:r>
            <a:r>
              <a:rPr kumimoji="1" lang="en-US" altLang="ja-JP" dirty="0" err="1"/>
              <a:t>arg</a:t>
            </a:r>
            <a:r>
              <a:rPr kumimoji="1" lang="en-US" altLang="ja-JP" dirty="0"/>
              <a:t>&gt; [...] contains any command line options starting with '-', then it is necessary to use '--'.   </a:t>
            </a:r>
          </a:p>
          <a:p>
            <a:pPr marL="0" indent="0">
              <a:buNone/>
            </a:pPr>
            <a:endParaRPr kumimoji="1" lang="ja-JP" altLang="en-US" dirty="0"/>
          </a:p>
        </p:txBody>
      </p:sp>
      <p:sp>
        <p:nvSpPr>
          <p:cNvPr id="3" name="スライド番号プレースホルダー 2">
            <a:extLst>
              <a:ext uri="{FF2B5EF4-FFF2-40B4-BE49-F238E27FC236}">
                <a16:creationId xmlns:a16="http://schemas.microsoft.com/office/drawing/2014/main" id="{9DB4BE09-DFF3-4C0C-9C11-976AD6A580FD}"/>
              </a:ext>
            </a:extLst>
          </p:cNvPr>
          <p:cNvSpPr>
            <a:spLocks noGrp="1"/>
          </p:cNvSpPr>
          <p:nvPr>
            <p:ph type="sldNum" sz="quarter" idx="12"/>
          </p:nvPr>
        </p:nvSpPr>
        <p:spPr/>
        <p:txBody>
          <a:bodyPr/>
          <a:lstStyle/>
          <a:p>
            <a:fld id="{13AB05CA-B2B8-0B46-A3D3-7CDE1DE4FAD6}" type="slidenum">
              <a:rPr lang="ja-JP" altLang="en-US" smtClean="0"/>
              <a:pPr/>
              <a:t>71</a:t>
            </a:fld>
            <a:endParaRPr lang="ja-JP" altLang="en-US" dirty="0"/>
          </a:p>
        </p:txBody>
      </p:sp>
      <p:sp>
        <p:nvSpPr>
          <p:cNvPr id="4" name="タイトル 3">
            <a:extLst>
              <a:ext uri="{FF2B5EF4-FFF2-40B4-BE49-F238E27FC236}">
                <a16:creationId xmlns:a16="http://schemas.microsoft.com/office/drawing/2014/main" id="{A479394C-F9B1-42C1-B17A-CC8B7208B070}"/>
              </a:ext>
            </a:extLst>
          </p:cNvPr>
          <p:cNvSpPr>
            <a:spLocks noGrp="1"/>
          </p:cNvSpPr>
          <p:nvPr>
            <p:ph type="title"/>
          </p:nvPr>
        </p:nvSpPr>
        <p:spPr/>
        <p:txBody>
          <a:bodyPr/>
          <a:lstStyle/>
          <a:p>
            <a:r>
              <a:rPr kumimoji="1" lang="en-US" altLang="ja-JP" dirty="0" err="1"/>
              <a:t>brickrun</a:t>
            </a:r>
            <a:endParaRPr kumimoji="1" lang="ja-JP" altLang="en-US" dirty="0"/>
          </a:p>
        </p:txBody>
      </p:sp>
    </p:spTree>
    <p:extLst>
      <p:ext uri="{BB962C8B-B14F-4D97-AF65-F5344CB8AC3E}">
        <p14:creationId xmlns:p14="http://schemas.microsoft.com/office/powerpoint/2010/main" val="32739819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CC039E4F-3B36-4AE7-A9D0-41DF1AF6754B}"/>
              </a:ext>
            </a:extLst>
          </p:cNvPr>
          <p:cNvSpPr>
            <a:spLocks noGrp="1"/>
          </p:cNvSpPr>
          <p:nvPr>
            <p:ph idx="1"/>
          </p:nvPr>
        </p:nvSpPr>
        <p:spPr/>
        <p:txBody>
          <a:bodyPr/>
          <a:lstStyle/>
          <a:p>
            <a:pPr marL="0" indent="0">
              <a:buNone/>
            </a:pPr>
            <a:r>
              <a:rPr kumimoji="1" lang="en-US" altLang="ja-JP" dirty="0" err="1"/>
              <a:t>pybricks-micropython</a:t>
            </a:r>
            <a:r>
              <a:rPr kumimoji="1" lang="en-US" altLang="ja-JP" dirty="0"/>
              <a:t> </a:t>
            </a:r>
            <a:r>
              <a:rPr kumimoji="1" lang="ja-JP" altLang="en-US" dirty="0"/>
              <a:t>　本体</a:t>
            </a:r>
            <a:endParaRPr kumimoji="1" lang="en-US" altLang="ja-JP" dirty="0"/>
          </a:p>
          <a:p>
            <a:pPr marL="0" indent="0">
              <a:buNone/>
            </a:pPr>
            <a:r>
              <a:rPr kumimoji="1" lang="en-US" altLang="ja-JP" dirty="0" err="1"/>
              <a:t>pybricks-repl</a:t>
            </a:r>
            <a:r>
              <a:rPr kumimoji="1" lang="ja-JP" altLang="en-US" dirty="0"/>
              <a:t>　</a:t>
            </a:r>
            <a:r>
              <a:rPr kumimoji="1" lang="en-US" altLang="ja-JP" dirty="0"/>
              <a:t>reply</a:t>
            </a:r>
            <a:endParaRPr lang="en-US" altLang="ja-JP" dirty="0"/>
          </a:p>
          <a:p>
            <a:pPr marL="0" indent="0">
              <a:buNone/>
            </a:pPr>
            <a:r>
              <a:rPr kumimoji="1" lang="en-US" altLang="ja-JP" dirty="0" err="1"/>
              <a:t>pybricks-upip</a:t>
            </a:r>
            <a:r>
              <a:rPr kumimoji="1" lang="ja-JP" altLang="en-US" dirty="0"/>
              <a:t>　</a:t>
            </a:r>
            <a:r>
              <a:rPr kumimoji="1" lang="en-US" altLang="ja-JP" dirty="0"/>
              <a:t>pip</a:t>
            </a:r>
            <a:endParaRPr kumimoji="1" lang="ja-JP" altLang="en-US" dirty="0"/>
          </a:p>
        </p:txBody>
      </p:sp>
      <p:sp>
        <p:nvSpPr>
          <p:cNvPr id="3" name="スライド番号プレースホルダー 2">
            <a:extLst>
              <a:ext uri="{FF2B5EF4-FFF2-40B4-BE49-F238E27FC236}">
                <a16:creationId xmlns:a16="http://schemas.microsoft.com/office/drawing/2014/main" id="{40FA1102-EE4B-45B2-B47C-B0E042BA4EB0}"/>
              </a:ext>
            </a:extLst>
          </p:cNvPr>
          <p:cNvSpPr>
            <a:spLocks noGrp="1"/>
          </p:cNvSpPr>
          <p:nvPr>
            <p:ph type="sldNum" sz="quarter" idx="12"/>
          </p:nvPr>
        </p:nvSpPr>
        <p:spPr/>
        <p:txBody>
          <a:bodyPr/>
          <a:lstStyle/>
          <a:p>
            <a:fld id="{13AB05CA-B2B8-0B46-A3D3-7CDE1DE4FAD6}" type="slidenum">
              <a:rPr lang="ja-JP" altLang="en-US" smtClean="0"/>
              <a:pPr/>
              <a:t>72</a:t>
            </a:fld>
            <a:endParaRPr lang="ja-JP" altLang="en-US" dirty="0"/>
          </a:p>
        </p:txBody>
      </p:sp>
      <p:sp>
        <p:nvSpPr>
          <p:cNvPr id="4" name="タイトル 3">
            <a:extLst>
              <a:ext uri="{FF2B5EF4-FFF2-40B4-BE49-F238E27FC236}">
                <a16:creationId xmlns:a16="http://schemas.microsoft.com/office/drawing/2014/main" id="{2DC496DF-8DA9-405D-90A9-C13D3867827A}"/>
              </a:ext>
            </a:extLst>
          </p:cNvPr>
          <p:cNvSpPr>
            <a:spLocks noGrp="1"/>
          </p:cNvSpPr>
          <p:nvPr>
            <p:ph type="title"/>
          </p:nvPr>
        </p:nvSpPr>
        <p:spPr/>
        <p:txBody>
          <a:bodyPr/>
          <a:lstStyle/>
          <a:p>
            <a:r>
              <a:rPr kumimoji="1" lang="en-US" altLang="ja-JP" dirty="0" err="1"/>
              <a:t>pybricks</a:t>
            </a:r>
            <a:r>
              <a:rPr kumimoji="1" lang="en-US" altLang="ja-JP" dirty="0"/>
              <a:t>-</a:t>
            </a:r>
            <a:r>
              <a:rPr kumimoji="1" lang="ja-JP" altLang="en-US" dirty="0"/>
              <a:t>コマンド</a:t>
            </a:r>
          </a:p>
        </p:txBody>
      </p:sp>
    </p:spTree>
    <p:extLst>
      <p:ext uri="{BB962C8B-B14F-4D97-AF65-F5344CB8AC3E}">
        <p14:creationId xmlns:p14="http://schemas.microsoft.com/office/powerpoint/2010/main" val="5434076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C90ABC9-745A-4BD9-8409-49F1EEB05C55}"/>
              </a:ext>
            </a:extLst>
          </p:cNvPr>
          <p:cNvSpPr>
            <a:spLocks noGrp="1"/>
          </p:cNvSpPr>
          <p:nvPr>
            <p:ph type="title"/>
          </p:nvPr>
        </p:nvSpPr>
        <p:spPr/>
        <p:txBody>
          <a:bodyPr>
            <a:normAutofit fontScale="90000"/>
          </a:bodyPr>
          <a:lstStyle/>
          <a:p>
            <a:r>
              <a:rPr lang="en-US" altLang="ja-JP" cap="none" dirty="0"/>
              <a:t>Chapter 2</a:t>
            </a:r>
            <a:br>
              <a:rPr lang="en-US" altLang="ja-JP" cap="none" dirty="0"/>
            </a:br>
            <a:r>
              <a:rPr lang="ja-JP" altLang="en-US" cap="none" dirty="0"/>
              <a:t>プログラミングの準備をしよう</a:t>
            </a:r>
            <a:br>
              <a:rPr lang="en-US" altLang="ja-JP" cap="none" dirty="0"/>
            </a:br>
            <a:endParaRPr lang="ja-JP" altLang="en-US" cap="none" dirty="0"/>
          </a:p>
        </p:txBody>
      </p:sp>
      <p:sp>
        <p:nvSpPr>
          <p:cNvPr id="8" name="テキスト プレースホルダー 7">
            <a:extLst>
              <a:ext uri="{FF2B5EF4-FFF2-40B4-BE49-F238E27FC236}">
                <a16:creationId xmlns:a16="http://schemas.microsoft.com/office/drawing/2014/main" id="{DE9B1029-0753-42F8-89F5-FA8AA7C6F323}"/>
              </a:ext>
            </a:extLst>
          </p:cNvPr>
          <p:cNvSpPr>
            <a:spLocks noGrp="1"/>
          </p:cNvSpPr>
          <p:nvPr>
            <p:ph type="body"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26AC2BA4-A2E1-4222-9EB2-E2235DAD9FD9}"/>
              </a:ext>
            </a:extLst>
          </p:cNvPr>
          <p:cNvSpPr>
            <a:spLocks noGrp="1"/>
          </p:cNvSpPr>
          <p:nvPr>
            <p:ph type="sldNum" sz="quarter" idx="12"/>
          </p:nvPr>
        </p:nvSpPr>
        <p:spPr/>
        <p:txBody>
          <a:bodyPr/>
          <a:lstStyle/>
          <a:p>
            <a:fld id="{13AB05CA-B2B8-0B46-A3D3-7CDE1DE4FAD6}" type="slidenum">
              <a:rPr lang="ja-JP" altLang="en-US" smtClean="0"/>
              <a:pPr/>
              <a:t>73</a:t>
            </a:fld>
            <a:endParaRPr lang="ja-JP" altLang="en-US" dirty="0"/>
          </a:p>
        </p:txBody>
      </p:sp>
    </p:spTree>
    <p:extLst>
      <p:ext uri="{BB962C8B-B14F-4D97-AF65-F5344CB8AC3E}">
        <p14:creationId xmlns:p14="http://schemas.microsoft.com/office/powerpoint/2010/main" val="18808180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C90ABC9-745A-4BD9-8409-49F1EEB05C55}"/>
              </a:ext>
            </a:extLst>
          </p:cNvPr>
          <p:cNvSpPr>
            <a:spLocks noGrp="1"/>
          </p:cNvSpPr>
          <p:nvPr>
            <p:ph type="title"/>
          </p:nvPr>
        </p:nvSpPr>
        <p:spPr/>
        <p:txBody>
          <a:bodyPr>
            <a:normAutofit/>
          </a:bodyPr>
          <a:lstStyle/>
          <a:p>
            <a:r>
              <a:rPr lang="en-US" altLang="ja-JP" cap="none" dirty="0"/>
              <a:t>2.5.4</a:t>
            </a:r>
            <a:r>
              <a:rPr lang="ja-JP" altLang="en-US" cap="none"/>
              <a:t>　プログラムの作成と実行</a:t>
            </a:r>
            <a:endParaRPr lang="ja-JP" altLang="en-US" cap="none" dirty="0"/>
          </a:p>
        </p:txBody>
      </p:sp>
      <p:sp>
        <p:nvSpPr>
          <p:cNvPr id="8" name="テキスト プレースホルダー 7">
            <a:extLst>
              <a:ext uri="{FF2B5EF4-FFF2-40B4-BE49-F238E27FC236}">
                <a16:creationId xmlns:a16="http://schemas.microsoft.com/office/drawing/2014/main" id="{DE9B1029-0753-42F8-89F5-FA8AA7C6F323}"/>
              </a:ext>
            </a:extLst>
          </p:cNvPr>
          <p:cNvSpPr>
            <a:spLocks noGrp="1"/>
          </p:cNvSpPr>
          <p:nvPr>
            <p:ph type="body" idx="1"/>
          </p:nvPr>
        </p:nvSpPr>
        <p:spPr/>
        <p:txBody>
          <a:bodyPr/>
          <a:lstStyle/>
          <a:p>
            <a:endParaRPr lang="ja-JP" altLang="en-US" dirty="0"/>
          </a:p>
        </p:txBody>
      </p:sp>
      <p:sp>
        <p:nvSpPr>
          <p:cNvPr id="3" name="スライド番号プレースホルダー 2">
            <a:extLst>
              <a:ext uri="{FF2B5EF4-FFF2-40B4-BE49-F238E27FC236}">
                <a16:creationId xmlns:a16="http://schemas.microsoft.com/office/drawing/2014/main" id="{26AC2BA4-A2E1-4222-9EB2-E2235DAD9FD9}"/>
              </a:ext>
            </a:extLst>
          </p:cNvPr>
          <p:cNvSpPr>
            <a:spLocks noGrp="1"/>
          </p:cNvSpPr>
          <p:nvPr>
            <p:ph type="sldNum" sz="quarter" idx="12"/>
          </p:nvPr>
        </p:nvSpPr>
        <p:spPr/>
        <p:txBody>
          <a:bodyPr/>
          <a:lstStyle/>
          <a:p>
            <a:fld id="{13AB05CA-B2B8-0B46-A3D3-7CDE1DE4FAD6}" type="slidenum">
              <a:rPr lang="ja-JP" altLang="en-US" smtClean="0"/>
              <a:pPr/>
              <a:t>74</a:t>
            </a:fld>
            <a:endParaRPr lang="ja-JP" altLang="en-US" dirty="0"/>
          </a:p>
        </p:txBody>
      </p:sp>
    </p:spTree>
    <p:extLst>
      <p:ext uri="{BB962C8B-B14F-4D97-AF65-F5344CB8AC3E}">
        <p14:creationId xmlns:p14="http://schemas.microsoft.com/office/powerpoint/2010/main" val="17108960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D6F5B77-ED9A-45E2-A24C-70414B50BC48}"/>
              </a:ext>
            </a:extLst>
          </p:cNvPr>
          <p:cNvSpPr>
            <a:spLocks noGrp="1"/>
          </p:cNvSpPr>
          <p:nvPr>
            <p:ph idx="1"/>
          </p:nvPr>
        </p:nvSpPr>
        <p:spPr/>
        <p:txBody>
          <a:bodyPr/>
          <a:lstStyle/>
          <a:p>
            <a:r>
              <a:rPr lang="en-US" altLang="ja-JP" sz="2800" dirty="0" err="1"/>
              <a:t>MicroPython</a:t>
            </a:r>
            <a:r>
              <a:rPr lang="en-US" altLang="ja-JP" sz="2800" dirty="0"/>
              <a:t> ver.1</a:t>
            </a:r>
          </a:p>
          <a:p>
            <a:endParaRPr lang="en-US" altLang="ja-JP" sz="2800" dirty="0"/>
          </a:p>
          <a:p>
            <a:endParaRPr lang="en-US" altLang="ja-JP" sz="2800" dirty="0"/>
          </a:p>
          <a:p>
            <a:endParaRPr lang="en-US" altLang="ja-JP" sz="2800" dirty="0"/>
          </a:p>
          <a:p>
            <a:endParaRPr lang="en-US" altLang="ja-JP" sz="2800" dirty="0"/>
          </a:p>
          <a:p>
            <a:r>
              <a:rPr lang="en-US" altLang="ja-JP" sz="2800" dirty="0" err="1"/>
              <a:t>MicroPython</a:t>
            </a:r>
            <a:r>
              <a:rPr lang="en-US" altLang="ja-JP" sz="2800" dirty="0"/>
              <a:t> ver.2</a:t>
            </a:r>
            <a:endParaRPr lang="ja-JP" altLang="en-US" sz="2800" dirty="0"/>
          </a:p>
        </p:txBody>
      </p:sp>
      <p:sp>
        <p:nvSpPr>
          <p:cNvPr id="4" name="スライド番号プレースホルダー 3">
            <a:extLst>
              <a:ext uri="{FF2B5EF4-FFF2-40B4-BE49-F238E27FC236}">
                <a16:creationId xmlns:a16="http://schemas.microsoft.com/office/drawing/2014/main" id="{2FB114B2-FB37-461D-A625-03AE6B6ADC6E}"/>
              </a:ext>
            </a:extLst>
          </p:cNvPr>
          <p:cNvSpPr>
            <a:spLocks noGrp="1"/>
          </p:cNvSpPr>
          <p:nvPr>
            <p:ph type="sldNum" sz="quarter" idx="12"/>
          </p:nvPr>
        </p:nvSpPr>
        <p:spPr/>
        <p:txBody>
          <a:bodyPr/>
          <a:lstStyle/>
          <a:p>
            <a:fld id="{13AB05CA-B2B8-0B46-A3D3-7CDE1DE4FAD6}" type="slidenum">
              <a:rPr lang="ja-JP" altLang="en-US" smtClean="0"/>
              <a:pPr/>
              <a:t>75</a:t>
            </a:fld>
            <a:endParaRPr lang="ja-JP" altLang="en-US" dirty="0"/>
          </a:p>
        </p:txBody>
      </p:sp>
      <p:sp>
        <p:nvSpPr>
          <p:cNvPr id="5" name="タイトル 4">
            <a:extLst>
              <a:ext uri="{FF2B5EF4-FFF2-40B4-BE49-F238E27FC236}">
                <a16:creationId xmlns:a16="http://schemas.microsoft.com/office/drawing/2014/main" id="{38F99C12-ECEF-45AD-B8D6-76CED1EA55B3}"/>
              </a:ext>
            </a:extLst>
          </p:cNvPr>
          <p:cNvSpPr>
            <a:spLocks noGrp="1"/>
          </p:cNvSpPr>
          <p:nvPr>
            <p:ph type="title"/>
          </p:nvPr>
        </p:nvSpPr>
        <p:spPr/>
        <p:txBody>
          <a:bodyPr/>
          <a:lstStyle/>
          <a:p>
            <a:r>
              <a:rPr lang="en-US" altLang="ja-JP" dirty="0"/>
              <a:t>2-1.py</a:t>
            </a:r>
            <a:endParaRPr lang="ja-JP" altLang="en-US" dirty="0"/>
          </a:p>
        </p:txBody>
      </p:sp>
      <p:sp>
        <p:nvSpPr>
          <p:cNvPr id="7" name="正方形/長方形 6">
            <a:extLst>
              <a:ext uri="{FF2B5EF4-FFF2-40B4-BE49-F238E27FC236}">
                <a16:creationId xmlns:a16="http://schemas.microsoft.com/office/drawing/2014/main" id="{8889C793-46B9-4BAF-8A4C-86BC9BF99968}"/>
              </a:ext>
            </a:extLst>
          </p:cNvPr>
          <p:cNvSpPr/>
          <p:nvPr/>
        </p:nvSpPr>
        <p:spPr>
          <a:xfrm>
            <a:off x="1045043" y="1716410"/>
            <a:ext cx="8184682" cy="1166172"/>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2400" dirty="0">
                <a:latin typeface="Consolas" panose="020B0609020204030204" pitchFamily="49" charset="0"/>
              </a:rPr>
              <a:t>#!/usr/bin/env </a:t>
            </a:r>
            <a:r>
              <a:rPr kumimoji="1" lang="en-US" altLang="ja-JP" sz="2400" dirty="0" err="1">
                <a:latin typeface="Consolas" panose="020B0609020204030204" pitchFamily="49" charset="0"/>
              </a:rPr>
              <a:t>pybricks-micropython</a:t>
            </a:r>
            <a:endParaRPr kumimoji="1" lang="en-US" altLang="ja-JP" sz="2400" dirty="0">
              <a:latin typeface="Consolas" panose="020B0609020204030204" pitchFamily="49" charset="0"/>
            </a:endParaRPr>
          </a:p>
          <a:p>
            <a:r>
              <a:rPr kumimoji="1" lang="en-US" altLang="ja-JP" sz="2400" dirty="0">
                <a:latin typeface="Consolas" panose="020B0609020204030204" pitchFamily="49" charset="0"/>
              </a:rPr>
              <a:t>from </a:t>
            </a:r>
            <a:r>
              <a:rPr kumimoji="1" lang="en-US" altLang="ja-JP" sz="2400" dirty="0" err="1">
                <a:latin typeface="Consolas" panose="020B0609020204030204" pitchFamily="49" charset="0"/>
              </a:rPr>
              <a:t>pybricks</a:t>
            </a:r>
            <a:r>
              <a:rPr kumimoji="1" lang="en-US" altLang="ja-JP" sz="2400" dirty="0">
                <a:latin typeface="Consolas" panose="020B0609020204030204" pitchFamily="49" charset="0"/>
              </a:rPr>
              <a:t> import ev3brick as brick</a:t>
            </a:r>
          </a:p>
          <a:p>
            <a:r>
              <a:rPr kumimoji="1" lang="en-US" altLang="ja-JP" sz="2400" dirty="0" err="1">
                <a:latin typeface="Consolas" panose="020B0609020204030204" pitchFamily="49" charset="0"/>
              </a:rPr>
              <a:t>brick.sound.beep</a:t>
            </a:r>
            <a:r>
              <a:rPr kumimoji="1" lang="en-US" altLang="ja-JP" sz="2400" dirty="0">
                <a:latin typeface="Consolas" panose="020B0609020204030204" pitchFamily="49" charset="0"/>
              </a:rPr>
              <a:t>()</a:t>
            </a:r>
            <a:endParaRPr kumimoji="1" lang="ja-JP" altLang="en-US" sz="2400" dirty="0">
              <a:latin typeface="Consolas" panose="020B0609020204030204" pitchFamily="49" charset="0"/>
            </a:endParaRPr>
          </a:p>
        </p:txBody>
      </p:sp>
      <p:sp>
        <p:nvSpPr>
          <p:cNvPr id="13" name="正方形/長方形 12">
            <a:extLst>
              <a:ext uri="{FF2B5EF4-FFF2-40B4-BE49-F238E27FC236}">
                <a16:creationId xmlns:a16="http://schemas.microsoft.com/office/drawing/2014/main" id="{76263DDF-7948-496C-89F7-11A33C338896}"/>
              </a:ext>
            </a:extLst>
          </p:cNvPr>
          <p:cNvSpPr/>
          <p:nvPr/>
        </p:nvSpPr>
        <p:spPr>
          <a:xfrm>
            <a:off x="1045044" y="4284618"/>
            <a:ext cx="8184682" cy="1648069"/>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2400" dirty="0">
                <a:latin typeface="Consolas" panose="020B0609020204030204" pitchFamily="49" charset="0"/>
              </a:rPr>
              <a:t>#!/usr/bin/env </a:t>
            </a:r>
            <a:r>
              <a:rPr kumimoji="1" lang="en-US" altLang="ja-JP" sz="2400" dirty="0" err="1">
                <a:latin typeface="Consolas" panose="020B0609020204030204" pitchFamily="49" charset="0"/>
              </a:rPr>
              <a:t>pybricks-micropythonfrom</a:t>
            </a:r>
            <a:r>
              <a:rPr kumimoji="1" lang="en-US" altLang="ja-JP" sz="2400" dirty="0">
                <a:latin typeface="Consolas" panose="020B0609020204030204" pitchFamily="49" charset="0"/>
              </a:rPr>
              <a:t> </a:t>
            </a:r>
            <a:r>
              <a:rPr kumimoji="1" lang="en-US" altLang="ja-JP" sz="2400" dirty="0" err="1">
                <a:latin typeface="Consolas" panose="020B0609020204030204" pitchFamily="49" charset="0"/>
              </a:rPr>
              <a:t>pybricks.hubs</a:t>
            </a:r>
            <a:r>
              <a:rPr lang="en-US" altLang="ja-JP" sz="2400" dirty="0">
                <a:latin typeface="Consolas" panose="020B0609020204030204" pitchFamily="49" charset="0"/>
              </a:rPr>
              <a:t> </a:t>
            </a:r>
            <a:r>
              <a:rPr kumimoji="1" lang="en-US" altLang="ja-JP" sz="2400" dirty="0">
                <a:latin typeface="Consolas" panose="020B0609020204030204" pitchFamily="49" charset="0"/>
              </a:rPr>
              <a:t>import EV3Brick</a:t>
            </a:r>
          </a:p>
          <a:p>
            <a:r>
              <a:rPr kumimoji="1" lang="en-US" altLang="ja-JP" sz="2400" dirty="0">
                <a:latin typeface="Consolas" panose="020B0609020204030204" pitchFamily="49" charset="0"/>
              </a:rPr>
              <a:t>ev3 = EV3Brick()</a:t>
            </a:r>
          </a:p>
          <a:p>
            <a:r>
              <a:rPr kumimoji="1" lang="en-US" altLang="ja-JP" sz="2400" dirty="0">
                <a:latin typeface="Consolas" panose="020B0609020204030204" pitchFamily="49" charset="0"/>
              </a:rPr>
              <a:t>ev3.speaker.beep()</a:t>
            </a:r>
            <a:endParaRPr kumimoji="1" lang="ja-JP" altLang="en-US" sz="2400" dirty="0">
              <a:latin typeface="Consolas" panose="020B0609020204030204" pitchFamily="49" charset="0"/>
            </a:endParaRPr>
          </a:p>
        </p:txBody>
      </p:sp>
    </p:spTree>
    <p:extLst>
      <p:ext uri="{BB962C8B-B14F-4D97-AF65-F5344CB8AC3E}">
        <p14:creationId xmlns:p14="http://schemas.microsoft.com/office/powerpoint/2010/main" val="2123315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D6F5B77-ED9A-45E2-A24C-70414B50BC48}"/>
              </a:ext>
            </a:extLst>
          </p:cNvPr>
          <p:cNvSpPr>
            <a:spLocks noGrp="1"/>
          </p:cNvSpPr>
          <p:nvPr>
            <p:ph idx="1"/>
          </p:nvPr>
        </p:nvSpPr>
        <p:spPr/>
        <p:txBody>
          <a:bodyPr/>
          <a:lstStyle/>
          <a:p>
            <a:r>
              <a:rPr lang="en-US" altLang="ja-JP" sz="3200" dirty="0" err="1"/>
              <a:t>MicroPython</a:t>
            </a:r>
            <a:r>
              <a:rPr lang="en-US" altLang="ja-JP" sz="3200" dirty="0"/>
              <a:t> ver.1</a:t>
            </a:r>
          </a:p>
          <a:p>
            <a:endParaRPr lang="en-US" altLang="ja-JP" sz="3200" dirty="0"/>
          </a:p>
          <a:p>
            <a:endParaRPr lang="en-US" altLang="ja-JP" sz="3200" dirty="0"/>
          </a:p>
          <a:p>
            <a:endParaRPr lang="en-US" altLang="ja-JP" sz="3200" dirty="0"/>
          </a:p>
          <a:p>
            <a:endParaRPr lang="en-US" altLang="ja-JP" sz="3200" dirty="0"/>
          </a:p>
          <a:p>
            <a:r>
              <a:rPr lang="en-US" altLang="ja-JP" sz="3200" dirty="0" err="1"/>
              <a:t>MicroPython</a:t>
            </a:r>
            <a:r>
              <a:rPr lang="en-US" altLang="ja-JP" sz="3200" dirty="0"/>
              <a:t> ver.2</a:t>
            </a:r>
            <a:endParaRPr lang="ja-JP" altLang="en-US" dirty="0"/>
          </a:p>
        </p:txBody>
      </p:sp>
      <p:sp>
        <p:nvSpPr>
          <p:cNvPr id="4" name="スライド番号プレースホルダー 3">
            <a:extLst>
              <a:ext uri="{FF2B5EF4-FFF2-40B4-BE49-F238E27FC236}">
                <a16:creationId xmlns:a16="http://schemas.microsoft.com/office/drawing/2014/main" id="{2FB114B2-FB37-461D-A625-03AE6B6ADC6E}"/>
              </a:ext>
            </a:extLst>
          </p:cNvPr>
          <p:cNvSpPr>
            <a:spLocks noGrp="1"/>
          </p:cNvSpPr>
          <p:nvPr>
            <p:ph type="sldNum" sz="quarter" idx="12"/>
          </p:nvPr>
        </p:nvSpPr>
        <p:spPr/>
        <p:txBody>
          <a:bodyPr/>
          <a:lstStyle/>
          <a:p>
            <a:fld id="{13AB05CA-B2B8-0B46-A3D3-7CDE1DE4FAD6}" type="slidenum">
              <a:rPr lang="ja-JP" altLang="en-US" smtClean="0"/>
              <a:pPr/>
              <a:t>76</a:t>
            </a:fld>
            <a:endParaRPr lang="ja-JP" altLang="en-US" dirty="0"/>
          </a:p>
        </p:txBody>
      </p:sp>
      <p:sp>
        <p:nvSpPr>
          <p:cNvPr id="5" name="タイトル 4">
            <a:extLst>
              <a:ext uri="{FF2B5EF4-FFF2-40B4-BE49-F238E27FC236}">
                <a16:creationId xmlns:a16="http://schemas.microsoft.com/office/drawing/2014/main" id="{38F99C12-ECEF-45AD-B8D6-76CED1EA55B3}"/>
              </a:ext>
            </a:extLst>
          </p:cNvPr>
          <p:cNvSpPr>
            <a:spLocks noGrp="1"/>
          </p:cNvSpPr>
          <p:nvPr>
            <p:ph type="title"/>
          </p:nvPr>
        </p:nvSpPr>
        <p:spPr/>
        <p:txBody>
          <a:bodyPr>
            <a:normAutofit/>
          </a:bodyPr>
          <a:lstStyle/>
          <a:p>
            <a:r>
              <a:rPr lang="en-US" altLang="ja-JP" dirty="0"/>
              <a:t>common.py</a:t>
            </a:r>
            <a:endParaRPr lang="ja-JP" altLang="en-US" dirty="0"/>
          </a:p>
        </p:txBody>
      </p:sp>
      <p:sp>
        <p:nvSpPr>
          <p:cNvPr id="8" name="正方形/長方形 7">
            <a:extLst>
              <a:ext uri="{FF2B5EF4-FFF2-40B4-BE49-F238E27FC236}">
                <a16:creationId xmlns:a16="http://schemas.microsoft.com/office/drawing/2014/main" id="{24795AF6-F44E-4C0B-9639-6AAA4B4A7052}"/>
              </a:ext>
            </a:extLst>
          </p:cNvPr>
          <p:cNvSpPr/>
          <p:nvPr/>
        </p:nvSpPr>
        <p:spPr>
          <a:xfrm>
            <a:off x="335360" y="1788977"/>
            <a:ext cx="11617291" cy="2007905"/>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400" dirty="0">
                <a:latin typeface="Consolas" panose="020B0609020204030204" pitchFamily="49" charset="0"/>
              </a:rPr>
              <a:t>#!/usr/bin/env </a:t>
            </a:r>
            <a:r>
              <a:rPr kumimoji="1" lang="en-US" altLang="ja-JP" sz="1400" dirty="0" err="1">
                <a:latin typeface="Consolas" panose="020B0609020204030204" pitchFamily="49" charset="0"/>
              </a:rPr>
              <a:t>pybricks-micropython</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a:t>
            </a:r>
            <a:r>
              <a:rPr kumimoji="1" lang="en-US" altLang="ja-JP" sz="1400" dirty="0" err="1">
                <a:latin typeface="Consolas" panose="020B0609020204030204" pitchFamily="49" charset="0"/>
              </a:rPr>
              <a:t>pybricks</a:t>
            </a:r>
            <a:r>
              <a:rPr kumimoji="1" lang="en-US" altLang="ja-JP" sz="1400" dirty="0">
                <a:latin typeface="Consolas" panose="020B0609020204030204" pitchFamily="49" charset="0"/>
              </a:rPr>
              <a:t> import ev3brick as brick</a:t>
            </a:r>
          </a:p>
          <a:p>
            <a:r>
              <a:rPr kumimoji="1" lang="en-US" altLang="ja-JP" sz="1400" dirty="0">
                <a:latin typeface="Consolas" panose="020B0609020204030204" pitchFamily="49" charset="0"/>
              </a:rPr>
              <a:t>from pybricks.ev3devices import Motor, </a:t>
            </a:r>
            <a:r>
              <a:rPr kumimoji="1" lang="en-US" altLang="ja-JP" sz="1400" dirty="0" err="1">
                <a:latin typeface="Consolas" panose="020B0609020204030204" pitchFamily="49" charset="0"/>
              </a:rPr>
              <a:t>TouchSensor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ColorSensor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InfraredSensor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UltrasonicSensor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GyroSensor</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a:t>
            </a:r>
            <a:r>
              <a:rPr kumimoji="1" lang="en-US" altLang="ja-JP" sz="1400" dirty="0" err="1">
                <a:latin typeface="Consolas" panose="020B0609020204030204" pitchFamily="49" charset="0"/>
              </a:rPr>
              <a:t>pybricks.parameters</a:t>
            </a:r>
            <a:r>
              <a:rPr kumimoji="1" lang="en-US" altLang="ja-JP" sz="1400" dirty="0">
                <a:latin typeface="Consolas" panose="020B0609020204030204" pitchFamily="49" charset="0"/>
              </a:rPr>
              <a:t> import Port, Direction, Stop, Color, Button, Align, </a:t>
            </a:r>
            <a:r>
              <a:rPr kumimoji="1" lang="en-US" altLang="ja-JP" sz="1400" dirty="0" err="1">
                <a:latin typeface="Consolas" panose="020B0609020204030204" pitchFamily="49" charset="0"/>
              </a:rPr>
              <a:t>ImageFile</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SoundFile</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a:t>
            </a:r>
            <a:r>
              <a:rPr kumimoji="1" lang="en-US" altLang="ja-JP" sz="1400" dirty="0" err="1">
                <a:latin typeface="Consolas" panose="020B0609020204030204" pitchFamily="49" charset="0"/>
              </a:rPr>
              <a:t>pybricks.tools</a:t>
            </a:r>
            <a:r>
              <a:rPr kumimoji="1" lang="en-US" altLang="ja-JP" sz="1400" dirty="0">
                <a:latin typeface="Consolas" panose="020B0609020204030204" pitchFamily="49" charset="0"/>
              </a:rPr>
              <a:t> import wait, </a:t>
            </a:r>
            <a:r>
              <a:rPr kumimoji="1" lang="en-US" altLang="ja-JP" sz="1400" dirty="0" err="1">
                <a:latin typeface="Consolas" panose="020B0609020204030204" pitchFamily="49" charset="0"/>
              </a:rPr>
              <a:t>StopWatch</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a:t>
            </a:r>
            <a:r>
              <a:rPr kumimoji="1" lang="en-US" altLang="ja-JP" sz="1400" dirty="0" err="1">
                <a:latin typeface="Consolas" panose="020B0609020204030204" pitchFamily="49" charset="0"/>
              </a:rPr>
              <a:t>pybricks.robotics</a:t>
            </a:r>
            <a:r>
              <a:rPr kumimoji="1" lang="en-US" altLang="ja-JP" sz="1400" dirty="0">
                <a:latin typeface="Consolas" panose="020B0609020204030204" pitchFamily="49" charset="0"/>
              </a:rPr>
              <a:t> import </a:t>
            </a:r>
            <a:r>
              <a:rPr kumimoji="1" lang="en-US" altLang="ja-JP" sz="1400" dirty="0" err="1">
                <a:latin typeface="Consolas" panose="020B0609020204030204" pitchFamily="49" charset="0"/>
              </a:rPr>
              <a:t>DriveBase</a:t>
            </a:r>
            <a:endParaRPr kumimoji="1" lang="en-US" altLang="ja-JP" sz="1400" dirty="0">
              <a:latin typeface="Consolas" panose="020B0609020204030204" pitchFamily="49" charset="0"/>
            </a:endParaRP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ここからプログラムを書きましょう</a:t>
            </a:r>
          </a:p>
        </p:txBody>
      </p:sp>
      <p:sp>
        <p:nvSpPr>
          <p:cNvPr id="10" name="正方形/長方形 9">
            <a:extLst>
              <a:ext uri="{FF2B5EF4-FFF2-40B4-BE49-F238E27FC236}">
                <a16:creationId xmlns:a16="http://schemas.microsoft.com/office/drawing/2014/main" id="{338D1CED-6E9B-42A0-BF4C-B5329C58ADA0}"/>
              </a:ext>
            </a:extLst>
          </p:cNvPr>
          <p:cNvSpPr/>
          <p:nvPr/>
        </p:nvSpPr>
        <p:spPr>
          <a:xfrm>
            <a:off x="335360" y="4667532"/>
            <a:ext cx="11617291" cy="2007905"/>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400" dirty="0">
                <a:latin typeface="Consolas" panose="020B0609020204030204" pitchFamily="49" charset="0"/>
              </a:rPr>
              <a:t>#!/usr/bin/env </a:t>
            </a:r>
            <a:r>
              <a:rPr kumimoji="1" lang="en-US" altLang="ja-JP" sz="1400" dirty="0" err="1">
                <a:latin typeface="Consolas" panose="020B0609020204030204" pitchFamily="49" charset="0"/>
              </a:rPr>
              <a:t>pybricks-micropython</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a:t>
            </a:r>
            <a:r>
              <a:rPr kumimoji="1" lang="en-US" altLang="ja-JP" sz="1400" dirty="0" err="1">
                <a:latin typeface="Consolas" panose="020B0609020204030204" pitchFamily="49" charset="0"/>
              </a:rPr>
              <a:t>pybricks.hubs</a:t>
            </a:r>
            <a:r>
              <a:rPr kumimoji="1" lang="en-US" altLang="ja-JP" sz="1400" dirty="0">
                <a:latin typeface="Consolas" panose="020B0609020204030204" pitchFamily="49" charset="0"/>
              </a:rPr>
              <a:t> import EV3Brick</a:t>
            </a:r>
          </a:p>
          <a:p>
            <a:r>
              <a:rPr kumimoji="1" lang="en-US" altLang="ja-JP" sz="1400" dirty="0">
                <a:latin typeface="Consolas" panose="020B0609020204030204" pitchFamily="49" charset="0"/>
              </a:rPr>
              <a:t>from pybricks.ev3devices import Motor, </a:t>
            </a:r>
            <a:r>
              <a:rPr kumimoji="1" lang="en-US" altLang="ja-JP" sz="1400" dirty="0" err="1">
                <a:latin typeface="Consolas" panose="020B0609020204030204" pitchFamily="49" charset="0"/>
              </a:rPr>
              <a:t>TouchSensor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ColorSensor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InfraredSensor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UltrasonicSensor</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GyroSensor</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a:t>
            </a:r>
            <a:r>
              <a:rPr kumimoji="1" lang="en-US" altLang="ja-JP" sz="1400" dirty="0" err="1">
                <a:latin typeface="Consolas" panose="020B0609020204030204" pitchFamily="49" charset="0"/>
              </a:rPr>
              <a:t>pybricks.parameters</a:t>
            </a:r>
            <a:r>
              <a:rPr kumimoji="1" lang="en-US" altLang="ja-JP" sz="1400" dirty="0">
                <a:latin typeface="Consolas" panose="020B0609020204030204" pitchFamily="49" charset="0"/>
              </a:rPr>
              <a:t> import Port, Direction, Stop, Color, Button</a:t>
            </a:r>
          </a:p>
          <a:p>
            <a:r>
              <a:rPr kumimoji="1" lang="en-US" altLang="ja-JP" sz="1400" dirty="0">
                <a:latin typeface="Consolas" panose="020B0609020204030204" pitchFamily="49" charset="0"/>
              </a:rPr>
              <a:t>from pybricks.media.ev3dev import Font, </a:t>
            </a:r>
            <a:r>
              <a:rPr kumimoji="1" lang="en-US" altLang="ja-JP" sz="1400" dirty="0" err="1">
                <a:latin typeface="Consolas" panose="020B0609020204030204" pitchFamily="49" charset="0"/>
              </a:rPr>
              <a:t>ImageFile</a:t>
            </a:r>
            <a:r>
              <a:rPr kumimoji="1" lang="en-US" altLang="ja-JP" sz="1400" dirty="0">
                <a:latin typeface="Consolas" panose="020B0609020204030204" pitchFamily="49" charset="0"/>
              </a:rPr>
              <a:t>, </a:t>
            </a:r>
            <a:r>
              <a:rPr kumimoji="1" lang="en-US" altLang="ja-JP" sz="1400" dirty="0" err="1">
                <a:latin typeface="Consolas" panose="020B0609020204030204" pitchFamily="49" charset="0"/>
              </a:rPr>
              <a:t>SoundFile</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a:t>
            </a:r>
            <a:r>
              <a:rPr kumimoji="1" lang="en-US" altLang="ja-JP" sz="1400" dirty="0" err="1">
                <a:latin typeface="Consolas" panose="020B0609020204030204" pitchFamily="49" charset="0"/>
              </a:rPr>
              <a:t>pybricks.tools</a:t>
            </a:r>
            <a:r>
              <a:rPr kumimoji="1" lang="en-US" altLang="ja-JP" sz="1400" dirty="0">
                <a:latin typeface="Consolas" panose="020B0609020204030204" pitchFamily="49" charset="0"/>
              </a:rPr>
              <a:t> import wait, </a:t>
            </a:r>
            <a:r>
              <a:rPr kumimoji="1" lang="en-US" altLang="ja-JP" sz="1400" dirty="0" err="1">
                <a:latin typeface="Consolas" panose="020B0609020204030204" pitchFamily="49" charset="0"/>
              </a:rPr>
              <a:t>StopWatch</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a:t>
            </a:r>
            <a:r>
              <a:rPr kumimoji="1" lang="en-US" altLang="ja-JP" sz="1400" dirty="0" err="1">
                <a:latin typeface="Consolas" panose="020B0609020204030204" pitchFamily="49" charset="0"/>
              </a:rPr>
              <a:t>pybricks.robotics</a:t>
            </a:r>
            <a:r>
              <a:rPr kumimoji="1" lang="en-US" altLang="ja-JP" sz="1400" dirty="0">
                <a:latin typeface="Consolas" panose="020B0609020204030204" pitchFamily="49" charset="0"/>
              </a:rPr>
              <a:t> import </a:t>
            </a:r>
            <a:r>
              <a:rPr kumimoji="1" lang="en-US" altLang="ja-JP" sz="1400" dirty="0" err="1">
                <a:latin typeface="Consolas" panose="020B0609020204030204" pitchFamily="49" charset="0"/>
              </a:rPr>
              <a:t>DriveBase</a:t>
            </a:r>
            <a:endParaRPr kumimoji="1" lang="en-US" altLang="ja-JP" sz="1400" dirty="0">
              <a:latin typeface="Consolas" panose="020B0609020204030204" pitchFamily="49" charset="0"/>
            </a:endParaRP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ここからプログラムを書きましょう</a:t>
            </a:r>
          </a:p>
        </p:txBody>
      </p:sp>
    </p:spTree>
    <p:extLst>
      <p:ext uri="{BB962C8B-B14F-4D97-AF65-F5344CB8AC3E}">
        <p14:creationId xmlns:p14="http://schemas.microsoft.com/office/powerpoint/2010/main" val="3449689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a:extLst>
              <a:ext uri="{FF2B5EF4-FFF2-40B4-BE49-F238E27FC236}">
                <a16:creationId xmlns:a16="http://schemas.microsoft.com/office/drawing/2014/main" id="{DC90ABC9-745A-4BD9-8409-49F1EEB05C55}"/>
              </a:ext>
            </a:extLst>
          </p:cNvPr>
          <p:cNvSpPr>
            <a:spLocks noGrp="1"/>
          </p:cNvSpPr>
          <p:nvPr>
            <p:ph type="title"/>
          </p:nvPr>
        </p:nvSpPr>
        <p:spPr/>
        <p:txBody>
          <a:bodyPr/>
          <a:lstStyle/>
          <a:p>
            <a:r>
              <a:rPr lang="en-US" altLang="ja-JP" cap="none" dirty="0"/>
              <a:t>Chapter 4</a:t>
            </a:r>
            <a:br>
              <a:rPr lang="en-US" altLang="ja-JP" cap="none" dirty="0"/>
            </a:br>
            <a:r>
              <a:rPr lang="ja-JP" altLang="en-US" cap="none" dirty="0"/>
              <a:t>ロボットを動かしてみよう</a:t>
            </a:r>
          </a:p>
        </p:txBody>
      </p:sp>
      <p:sp>
        <p:nvSpPr>
          <p:cNvPr id="8" name="テキスト プレースホルダー 7">
            <a:extLst>
              <a:ext uri="{FF2B5EF4-FFF2-40B4-BE49-F238E27FC236}">
                <a16:creationId xmlns:a16="http://schemas.microsoft.com/office/drawing/2014/main" id="{DE9B1029-0753-42F8-89F5-FA8AA7C6F323}"/>
              </a:ext>
            </a:extLst>
          </p:cNvPr>
          <p:cNvSpPr>
            <a:spLocks noGrp="1"/>
          </p:cNvSpPr>
          <p:nvPr>
            <p:ph type="body"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26AC2BA4-A2E1-4222-9EB2-E2235DAD9FD9}"/>
              </a:ext>
            </a:extLst>
          </p:cNvPr>
          <p:cNvSpPr>
            <a:spLocks noGrp="1"/>
          </p:cNvSpPr>
          <p:nvPr>
            <p:ph type="sldNum" sz="quarter" idx="12"/>
          </p:nvPr>
        </p:nvSpPr>
        <p:spPr/>
        <p:txBody>
          <a:bodyPr/>
          <a:lstStyle/>
          <a:p>
            <a:fld id="{13AB05CA-B2B8-0B46-A3D3-7CDE1DE4FAD6}" type="slidenum">
              <a:rPr lang="ja-JP" altLang="en-US" smtClean="0"/>
              <a:pPr/>
              <a:t>77</a:t>
            </a:fld>
            <a:endParaRPr lang="ja-JP" altLang="en-US" dirty="0"/>
          </a:p>
        </p:txBody>
      </p:sp>
    </p:spTree>
    <p:extLst>
      <p:ext uri="{BB962C8B-B14F-4D97-AF65-F5344CB8AC3E}">
        <p14:creationId xmlns:p14="http://schemas.microsoft.com/office/powerpoint/2010/main" val="3296423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4963" y="1100138"/>
            <a:ext cx="11617325" cy="3529919"/>
          </a:xfrm>
        </p:spPr>
        <p:txBody>
          <a:bodyPr>
            <a:normAutofit fontScale="85000" lnSpcReduction="10000"/>
          </a:bodyPr>
          <a:lstStyle/>
          <a:p>
            <a:r>
              <a:rPr lang="ja-JP" altLang="en-US" dirty="0"/>
              <a:t>ブロック①：ステータスライトブロックで「モード：オン」「色：</a:t>
            </a:r>
            <a:r>
              <a:rPr lang="en-US" altLang="ja-JP" dirty="0"/>
              <a:t>0</a:t>
            </a:r>
            <a:r>
              <a:rPr lang="ja-JP" altLang="en-US" dirty="0"/>
              <a:t>（緑）」「パルス：真」に設定して，ステータスライトが緑色に点灯しています．</a:t>
            </a:r>
          </a:p>
          <a:p>
            <a:r>
              <a:rPr lang="ja-JP" altLang="en-US" dirty="0"/>
              <a:t>ブロック②：待機ブロックを使って </a:t>
            </a:r>
            <a:r>
              <a:rPr lang="en-US" altLang="ja-JP" dirty="0"/>
              <a:t>2 </a:t>
            </a:r>
            <a:r>
              <a:rPr lang="ja-JP" altLang="en-US" dirty="0"/>
              <a:t>秒間の処理待ちをしています．</a:t>
            </a:r>
          </a:p>
          <a:p>
            <a:r>
              <a:rPr lang="ja-JP" altLang="en-US" dirty="0"/>
              <a:t>ブロック③④：①②と同様に，ステータスライトをオレンジ色に点灯して </a:t>
            </a:r>
            <a:r>
              <a:rPr lang="en-US" altLang="ja-JP" dirty="0"/>
              <a:t>2 </a:t>
            </a:r>
            <a:r>
              <a:rPr lang="ja-JP" altLang="en-US" dirty="0"/>
              <a:t>秒間待機します．</a:t>
            </a:r>
          </a:p>
          <a:p>
            <a:r>
              <a:rPr lang="ja-JP" altLang="en-US" dirty="0"/>
              <a:t>ブロック⑤⑥：①②と同様に，ステータスライトを赤色に点灯して </a:t>
            </a:r>
            <a:r>
              <a:rPr lang="en-US" altLang="ja-JP" dirty="0"/>
              <a:t>2 </a:t>
            </a:r>
            <a:r>
              <a:rPr lang="ja-JP" altLang="en-US" dirty="0"/>
              <a:t>秒間待機します．</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a:xfrm>
            <a:off x="11468924" y="6492875"/>
            <a:ext cx="723076" cy="365125"/>
          </a:xfrm>
        </p:spPr>
        <p:txBody>
          <a:bodyPr/>
          <a:lstStyle/>
          <a:p>
            <a:fld id="{13AB05CA-B2B8-0B46-A3D3-7CDE1DE4FAD6}" type="slidenum">
              <a:rPr lang="ja-JP" altLang="en-US" smtClean="0"/>
              <a:pPr/>
              <a:t>78</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a:xfrm>
            <a:off x="335360" y="87036"/>
            <a:ext cx="11617291" cy="869475"/>
          </a:xfrm>
        </p:spPr>
        <p:txBody>
          <a:bodyPr/>
          <a:lstStyle/>
          <a:p>
            <a:r>
              <a:rPr lang="en-US" altLang="ja-JP" dirty="0"/>
              <a:t>4.2</a:t>
            </a:r>
            <a:r>
              <a:rPr lang="ja-JP" altLang="en-US" dirty="0"/>
              <a:t>　ステータスライトを光らせる</a:t>
            </a:r>
          </a:p>
        </p:txBody>
      </p:sp>
      <p:pic>
        <p:nvPicPr>
          <p:cNvPr id="8" name="図 7">
            <a:extLst>
              <a:ext uri="{FF2B5EF4-FFF2-40B4-BE49-F238E27FC236}">
                <a16:creationId xmlns:a16="http://schemas.microsoft.com/office/drawing/2014/main" id="{873C2B4A-B602-4B75-B35A-B7532800105F}"/>
              </a:ext>
            </a:extLst>
          </p:cNvPr>
          <p:cNvPicPr>
            <a:picLocks noChangeAspect="1"/>
          </p:cNvPicPr>
          <p:nvPr/>
        </p:nvPicPr>
        <p:blipFill>
          <a:blip r:embed="rId2"/>
          <a:stretch>
            <a:fillRect/>
          </a:stretch>
        </p:blipFill>
        <p:spPr>
          <a:xfrm>
            <a:off x="1226321" y="4501321"/>
            <a:ext cx="9775508" cy="2215075"/>
          </a:xfrm>
          <a:prstGeom prst="rect">
            <a:avLst/>
          </a:prstGeom>
        </p:spPr>
      </p:pic>
    </p:spTree>
    <p:extLst>
      <p:ext uri="{BB962C8B-B14F-4D97-AF65-F5344CB8AC3E}">
        <p14:creationId xmlns:p14="http://schemas.microsoft.com/office/powerpoint/2010/main" val="15654031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4963" y="1100138"/>
            <a:ext cx="11617325" cy="3529919"/>
          </a:xfrm>
        </p:spPr>
        <p:txBody>
          <a:bodyPr>
            <a:normAutofit/>
          </a:bodyPr>
          <a:lstStyle/>
          <a:p>
            <a:r>
              <a:rPr lang="en-US" altLang="ja-JP" dirty="0"/>
              <a:t>EV3 Classroom</a:t>
            </a:r>
            <a:r>
              <a:rPr lang="ja-JP" altLang="en-US" dirty="0"/>
              <a:t>のプログラム</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a:xfrm>
            <a:off x="11468924" y="6492875"/>
            <a:ext cx="723076" cy="365125"/>
          </a:xfrm>
        </p:spPr>
        <p:txBody>
          <a:bodyPr/>
          <a:lstStyle/>
          <a:p>
            <a:fld id="{13AB05CA-B2B8-0B46-A3D3-7CDE1DE4FAD6}" type="slidenum">
              <a:rPr lang="ja-JP" altLang="en-US" smtClean="0"/>
              <a:pPr/>
              <a:t>79</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a:xfrm>
            <a:off x="335360" y="87036"/>
            <a:ext cx="11617291" cy="869475"/>
          </a:xfrm>
        </p:spPr>
        <p:txBody>
          <a:bodyPr/>
          <a:lstStyle/>
          <a:p>
            <a:r>
              <a:rPr lang="en-US" altLang="ja-JP" dirty="0"/>
              <a:t>4.2</a:t>
            </a:r>
            <a:r>
              <a:rPr lang="ja-JP" altLang="en-US" dirty="0"/>
              <a:t>　ステータスライトを光らせる</a:t>
            </a:r>
          </a:p>
        </p:txBody>
      </p:sp>
      <p:sp>
        <p:nvSpPr>
          <p:cNvPr id="7" name="テキスト ボックス 6">
            <a:extLst>
              <a:ext uri="{FF2B5EF4-FFF2-40B4-BE49-F238E27FC236}">
                <a16:creationId xmlns:a16="http://schemas.microsoft.com/office/drawing/2014/main" id="{4639F52B-0A94-4868-A54A-5093C01EE2C7}"/>
              </a:ext>
            </a:extLst>
          </p:cNvPr>
          <p:cNvSpPr txBox="1"/>
          <p:nvPr/>
        </p:nvSpPr>
        <p:spPr>
          <a:xfrm>
            <a:off x="2629317" y="2715955"/>
            <a:ext cx="475861" cy="523220"/>
          </a:xfrm>
          <a:prstGeom prst="rect">
            <a:avLst/>
          </a:prstGeom>
          <a:noFill/>
        </p:spPr>
        <p:txBody>
          <a:bodyPr wrap="square">
            <a:spAutoFit/>
          </a:bodyPr>
          <a:lstStyle/>
          <a:p>
            <a:pPr algn="ctr"/>
            <a:r>
              <a:rPr lang="ja-JP" altLang="en-US" sz="2800" dirty="0"/>
              <a:t>①</a:t>
            </a:r>
          </a:p>
        </p:txBody>
      </p:sp>
      <p:sp>
        <p:nvSpPr>
          <p:cNvPr id="8" name="テキスト ボックス 7">
            <a:extLst>
              <a:ext uri="{FF2B5EF4-FFF2-40B4-BE49-F238E27FC236}">
                <a16:creationId xmlns:a16="http://schemas.microsoft.com/office/drawing/2014/main" id="{42DC8AE0-86E9-4AC3-B398-4BF8BC79DF08}"/>
              </a:ext>
            </a:extLst>
          </p:cNvPr>
          <p:cNvSpPr txBox="1"/>
          <p:nvPr/>
        </p:nvSpPr>
        <p:spPr>
          <a:xfrm>
            <a:off x="2629317" y="3264101"/>
            <a:ext cx="475861" cy="523220"/>
          </a:xfrm>
          <a:prstGeom prst="rect">
            <a:avLst/>
          </a:prstGeom>
          <a:noFill/>
        </p:spPr>
        <p:txBody>
          <a:bodyPr wrap="square">
            <a:spAutoFit/>
          </a:bodyPr>
          <a:lstStyle/>
          <a:p>
            <a:pPr algn="ctr"/>
            <a:r>
              <a:rPr lang="ja-JP" altLang="en-US" sz="2800" dirty="0"/>
              <a:t>②</a:t>
            </a:r>
          </a:p>
        </p:txBody>
      </p:sp>
      <p:sp>
        <p:nvSpPr>
          <p:cNvPr id="9" name="テキスト ボックス 8">
            <a:extLst>
              <a:ext uri="{FF2B5EF4-FFF2-40B4-BE49-F238E27FC236}">
                <a16:creationId xmlns:a16="http://schemas.microsoft.com/office/drawing/2014/main" id="{5DD3C87F-9C50-4903-821D-2645901AB004}"/>
              </a:ext>
            </a:extLst>
          </p:cNvPr>
          <p:cNvSpPr txBox="1"/>
          <p:nvPr/>
        </p:nvSpPr>
        <p:spPr>
          <a:xfrm>
            <a:off x="2629317" y="3812247"/>
            <a:ext cx="475861" cy="523220"/>
          </a:xfrm>
          <a:prstGeom prst="rect">
            <a:avLst/>
          </a:prstGeom>
          <a:noFill/>
        </p:spPr>
        <p:txBody>
          <a:bodyPr wrap="square">
            <a:spAutoFit/>
          </a:bodyPr>
          <a:lstStyle/>
          <a:p>
            <a:pPr algn="ctr"/>
            <a:r>
              <a:rPr lang="ja-JP" altLang="en-US" sz="2800" dirty="0"/>
              <a:t>③</a:t>
            </a:r>
          </a:p>
        </p:txBody>
      </p:sp>
      <p:sp>
        <p:nvSpPr>
          <p:cNvPr id="10" name="テキスト ボックス 9">
            <a:extLst>
              <a:ext uri="{FF2B5EF4-FFF2-40B4-BE49-F238E27FC236}">
                <a16:creationId xmlns:a16="http://schemas.microsoft.com/office/drawing/2014/main" id="{5C7EF327-1541-4A7E-8780-E61CAF369C70}"/>
              </a:ext>
            </a:extLst>
          </p:cNvPr>
          <p:cNvSpPr txBox="1"/>
          <p:nvPr/>
        </p:nvSpPr>
        <p:spPr>
          <a:xfrm>
            <a:off x="2629317" y="4360393"/>
            <a:ext cx="475861" cy="523220"/>
          </a:xfrm>
          <a:prstGeom prst="rect">
            <a:avLst/>
          </a:prstGeom>
          <a:noFill/>
        </p:spPr>
        <p:txBody>
          <a:bodyPr wrap="square">
            <a:spAutoFit/>
          </a:bodyPr>
          <a:lstStyle/>
          <a:p>
            <a:pPr algn="ctr"/>
            <a:r>
              <a:rPr lang="ja-JP" altLang="en-US" sz="2800" dirty="0"/>
              <a:t>④</a:t>
            </a:r>
          </a:p>
        </p:txBody>
      </p:sp>
      <p:pic>
        <p:nvPicPr>
          <p:cNvPr id="12" name="図 11">
            <a:extLst>
              <a:ext uri="{FF2B5EF4-FFF2-40B4-BE49-F238E27FC236}">
                <a16:creationId xmlns:a16="http://schemas.microsoft.com/office/drawing/2014/main" id="{33B31A99-4392-4C61-9CD5-FBA4F72E0C28}"/>
              </a:ext>
            </a:extLst>
          </p:cNvPr>
          <p:cNvPicPr>
            <a:picLocks noChangeAspect="1"/>
          </p:cNvPicPr>
          <p:nvPr/>
        </p:nvPicPr>
        <p:blipFill>
          <a:blip r:embed="rId2"/>
          <a:stretch>
            <a:fillRect/>
          </a:stretch>
        </p:blipFill>
        <p:spPr>
          <a:xfrm>
            <a:off x="3105178" y="1881586"/>
            <a:ext cx="5149136" cy="4777089"/>
          </a:xfrm>
          <a:prstGeom prst="rect">
            <a:avLst/>
          </a:prstGeom>
        </p:spPr>
      </p:pic>
      <p:sp>
        <p:nvSpPr>
          <p:cNvPr id="13" name="テキスト ボックス 12">
            <a:extLst>
              <a:ext uri="{FF2B5EF4-FFF2-40B4-BE49-F238E27FC236}">
                <a16:creationId xmlns:a16="http://schemas.microsoft.com/office/drawing/2014/main" id="{AB517B98-D60E-4E2C-A626-B43A89A3B15D}"/>
              </a:ext>
            </a:extLst>
          </p:cNvPr>
          <p:cNvSpPr txBox="1"/>
          <p:nvPr/>
        </p:nvSpPr>
        <p:spPr>
          <a:xfrm>
            <a:off x="2629317" y="4908539"/>
            <a:ext cx="475861" cy="523220"/>
          </a:xfrm>
          <a:prstGeom prst="rect">
            <a:avLst/>
          </a:prstGeom>
          <a:noFill/>
        </p:spPr>
        <p:txBody>
          <a:bodyPr wrap="square">
            <a:spAutoFit/>
          </a:bodyPr>
          <a:lstStyle/>
          <a:p>
            <a:pPr algn="ctr"/>
            <a:r>
              <a:rPr lang="ja-JP" altLang="en-US" sz="2800" dirty="0"/>
              <a:t>⑤</a:t>
            </a:r>
          </a:p>
        </p:txBody>
      </p:sp>
      <p:sp>
        <p:nvSpPr>
          <p:cNvPr id="14" name="テキスト ボックス 13">
            <a:extLst>
              <a:ext uri="{FF2B5EF4-FFF2-40B4-BE49-F238E27FC236}">
                <a16:creationId xmlns:a16="http://schemas.microsoft.com/office/drawing/2014/main" id="{B2B95E0B-8A62-46B2-A651-382096D6E9B4}"/>
              </a:ext>
            </a:extLst>
          </p:cNvPr>
          <p:cNvSpPr txBox="1"/>
          <p:nvPr/>
        </p:nvSpPr>
        <p:spPr>
          <a:xfrm>
            <a:off x="2629317" y="5456687"/>
            <a:ext cx="475861" cy="523220"/>
          </a:xfrm>
          <a:prstGeom prst="rect">
            <a:avLst/>
          </a:prstGeom>
          <a:noFill/>
        </p:spPr>
        <p:txBody>
          <a:bodyPr wrap="square">
            <a:spAutoFit/>
          </a:bodyPr>
          <a:lstStyle/>
          <a:p>
            <a:pPr algn="ctr"/>
            <a:r>
              <a:rPr lang="ja-JP" altLang="en-US" sz="2800" dirty="0"/>
              <a:t>⑥</a:t>
            </a:r>
          </a:p>
        </p:txBody>
      </p:sp>
    </p:spTree>
    <p:extLst>
      <p:ext uri="{BB962C8B-B14F-4D97-AF65-F5344CB8AC3E}">
        <p14:creationId xmlns:p14="http://schemas.microsoft.com/office/powerpoint/2010/main" val="3124975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B9A915F9-5D88-4155-AF79-F4FBB1D04172}"/>
              </a:ext>
            </a:extLst>
          </p:cNvPr>
          <p:cNvSpPr>
            <a:spLocks noGrp="1"/>
          </p:cNvSpPr>
          <p:nvPr>
            <p:ph idx="1"/>
          </p:nvPr>
        </p:nvSpPr>
        <p:spPr/>
        <p:txBody>
          <a:bodyPr>
            <a:normAutofit/>
          </a:bodyPr>
          <a:lstStyle/>
          <a:p>
            <a:r>
              <a:rPr kumimoji="1" lang="ja-JP" altLang="en-US" dirty="0"/>
              <a:t>アップグレードすると，以前にのデータは全て消えます．</a:t>
            </a:r>
            <a:endParaRPr kumimoji="1" lang="en-US" altLang="ja-JP" dirty="0"/>
          </a:p>
          <a:p>
            <a:r>
              <a:rPr kumimoji="1" lang="ja-JP" altLang="en-US" dirty="0"/>
              <a:t>アップグレードする前に，必要なデータのバックアップを取ってください．</a:t>
            </a:r>
            <a:endParaRPr kumimoji="1" lang="en-US" altLang="ja-JP" dirty="0"/>
          </a:p>
        </p:txBody>
      </p:sp>
      <p:sp>
        <p:nvSpPr>
          <p:cNvPr id="3" name="スライド番号プレースホルダー 2">
            <a:extLst>
              <a:ext uri="{FF2B5EF4-FFF2-40B4-BE49-F238E27FC236}">
                <a16:creationId xmlns:a16="http://schemas.microsoft.com/office/drawing/2014/main" id="{7CBBE906-4ABF-4D99-9BB4-B8B868E04F8F}"/>
              </a:ext>
            </a:extLst>
          </p:cNvPr>
          <p:cNvSpPr>
            <a:spLocks noGrp="1"/>
          </p:cNvSpPr>
          <p:nvPr>
            <p:ph type="sldNum" sz="quarter" idx="12"/>
          </p:nvPr>
        </p:nvSpPr>
        <p:spPr/>
        <p:txBody>
          <a:bodyPr/>
          <a:lstStyle/>
          <a:p>
            <a:fld id="{13AB05CA-B2B8-0B46-A3D3-7CDE1DE4FAD6}" type="slidenum">
              <a:rPr lang="ja-JP" altLang="en-US" smtClean="0"/>
              <a:pPr/>
              <a:t>8</a:t>
            </a:fld>
            <a:endParaRPr lang="ja-JP" altLang="en-US" dirty="0"/>
          </a:p>
        </p:txBody>
      </p:sp>
      <p:sp>
        <p:nvSpPr>
          <p:cNvPr id="4" name="タイトル 3">
            <a:extLst>
              <a:ext uri="{FF2B5EF4-FFF2-40B4-BE49-F238E27FC236}">
                <a16:creationId xmlns:a16="http://schemas.microsoft.com/office/drawing/2014/main" id="{F37E682D-B9AA-4112-A26B-060243EBE055}"/>
              </a:ext>
            </a:extLst>
          </p:cNvPr>
          <p:cNvSpPr>
            <a:spLocks noGrp="1"/>
          </p:cNvSpPr>
          <p:nvPr>
            <p:ph type="title"/>
          </p:nvPr>
        </p:nvSpPr>
        <p:spPr/>
        <p:txBody>
          <a:bodyPr/>
          <a:lstStyle/>
          <a:p>
            <a:r>
              <a:rPr kumimoji="1" lang="en-US" altLang="ja-JP" dirty="0"/>
              <a:t>MicroSD</a:t>
            </a:r>
            <a:r>
              <a:rPr kumimoji="1" lang="ja-JP" altLang="en-US" dirty="0"/>
              <a:t>カードのイメージのアップグレード</a:t>
            </a:r>
          </a:p>
        </p:txBody>
      </p:sp>
    </p:spTree>
    <p:extLst>
      <p:ext uri="{BB962C8B-B14F-4D97-AF65-F5344CB8AC3E}">
        <p14:creationId xmlns:p14="http://schemas.microsoft.com/office/powerpoint/2010/main" val="39355599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コンテンツ プレースホルダー 8">
            <a:extLst>
              <a:ext uri="{FF2B5EF4-FFF2-40B4-BE49-F238E27FC236}">
                <a16:creationId xmlns:a16="http://schemas.microsoft.com/office/drawing/2014/main" id="{CBC3FE5E-AC3B-4D93-82CA-AE2F0B11015B}"/>
              </a:ext>
            </a:extLst>
          </p:cNvPr>
          <p:cNvSpPr>
            <a:spLocks noGrp="1"/>
          </p:cNvSpPr>
          <p:nvPr>
            <p:ph idx="1"/>
          </p:nvPr>
        </p:nvSpPr>
        <p:spPr>
          <a:xfrm>
            <a:off x="335360" y="990792"/>
            <a:ext cx="5797153" cy="5554554"/>
          </a:xfrm>
        </p:spPr>
        <p:txBody>
          <a:bodyPr>
            <a:normAutofit/>
          </a:bodyPr>
          <a:lstStyle/>
          <a:p>
            <a:r>
              <a:rPr lang="en-US" altLang="ja-JP" sz="2800" dirty="0" err="1"/>
              <a:t>MicroPython</a:t>
            </a:r>
            <a:r>
              <a:rPr lang="en-US" altLang="ja-JP" sz="2800" dirty="0"/>
              <a:t> </a:t>
            </a:r>
            <a:r>
              <a:rPr lang="en-US" altLang="ja-JP" sz="2800" dirty="0" err="1"/>
              <a:t>ver.1</a:t>
            </a:r>
            <a:endParaRPr lang="ja-JP" altLang="en-US" sz="2800"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a:xfrm>
            <a:off x="11468924" y="6492875"/>
            <a:ext cx="723076" cy="365125"/>
          </a:xfrm>
        </p:spPr>
        <p:txBody>
          <a:bodyPr/>
          <a:lstStyle/>
          <a:p>
            <a:fld id="{13AB05CA-B2B8-0B46-A3D3-7CDE1DE4FAD6}" type="slidenum">
              <a:rPr lang="ja-JP" altLang="en-US" smtClean="0"/>
              <a:pPr/>
              <a:t>80</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a:xfrm>
            <a:off x="335360" y="87036"/>
            <a:ext cx="11617291" cy="869475"/>
          </a:xfrm>
        </p:spPr>
        <p:txBody>
          <a:bodyPr/>
          <a:lstStyle/>
          <a:p>
            <a:r>
              <a:rPr lang="en-US" altLang="ja-JP" dirty="0"/>
              <a:t>4.2</a:t>
            </a:r>
            <a:r>
              <a:rPr lang="ja-JP" altLang="en-US" dirty="0"/>
              <a:t>　ステータスライトを光らせる</a:t>
            </a:r>
          </a:p>
        </p:txBody>
      </p:sp>
      <p:sp>
        <p:nvSpPr>
          <p:cNvPr id="7" name="正方形/長方形 6">
            <a:extLst>
              <a:ext uri="{FF2B5EF4-FFF2-40B4-BE49-F238E27FC236}">
                <a16:creationId xmlns:a16="http://schemas.microsoft.com/office/drawing/2014/main" id="{AFD80C05-99BB-4D9B-9865-E309ED1588E9}"/>
              </a:ext>
            </a:extLst>
          </p:cNvPr>
          <p:cNvSpPr/>
          <p:nvPr/>
        </p:nvSpPr>
        <p:spPr>
          <a:xfrm>
            <a:off x="563980" y="1476015"/>
            <a:ext cx="5241874" cy="5271888"/>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dirty="0">
                <a:latin typeface="Consolas" panose="020B0609020204030204" pitchFamily="49" charset="0"/>
              </a:rPr>
              <a:t>#!/usr/bin/env </a:t>
            </a:r>
            <a:r>
              <a:rPr kumimoji="1" lang="en-US" altLang="ja-JP" dirty="0" err="1">
                <a:latin typeface="Consolas" panose="020B0609020204030204" pitchFamily="49" charset="0"/>
              </a:rPr>
              <a:t>pybricks-micropython</a:t>
            </a:r>
            <a:endParaRPr kumimoji="1" lang="en-US" altLang="ja-JP" dirty="0">
              <a:latin typeface="Consolas" panose="020B0609020204030204" pitchFamily="49" charset="0"/>
            </a:endParaRPr>
          </a:p>
          <a:p>
            <a:r>
              <a:rPr kumimoji="1" lang="en-US" altLang="ja-JP" dirty="0">
                <a:latin typeface="Consolas" panose="020B0609020204030204" pitchFamily="49" charset="0"/>
              </a:rPr>
              <a:t>from common import *</a:t>
            </a:r>
          </a:p>
          <a:p>
            <a:endParaRPr kumimoji="1" lang="en-US" altLang="ja-JP" dirty="0">
              <a:latin typeface="Consolas" panose="020B0609020204030204" pitchFamily="49" charset="0"/>
            </a:endParaRPr>
          </a:p>
          <a:p>
            <a:r>
              <a:rPr kumimoji="1" lang="en-US" altLang="ja-JP" dirty="0">
                <a:latin typeface="Consolas" panose="020B0609020204030204" pitchFamily="49" charset="0"/>
              </a:rPr>
              <a:t># 2</a:t>
            </a:r>
            <a:r>
              <a:rPr kumimoji="1" lang="ja-JP" altLang="en-US" dirty="0">
                <a:latin typeface="Consolas" panose="020B0609020204030204" pitchFamily="49" charset="0"/>
              </a:rPr>
              <a:t>秒間，緑色に点灯する</a:t>
            </a:r>
          </a:p>
          <a:p>
            <a:r>
              <a:rPr kumimoji="1" lang="en-US" altLang="ja-JP" dirty="0" err="1">
                <a:latin typeface="Consolas" panose="020B0609020204030204" pitchFamily="49" charset="0"/>
              </a:rPr>
              <a:t>brick.light</a:t>
            </a:r>
            <a:r>
              <a:rPr kumimoji="1" lang="en-US" altLang="ja-JP" dirty="0">
                <a:latin typeface="Consolas" panose="020B0609020204030204" pitchFamily="49" charset="0"/>
              </a:rPr>
              <a:t>(</a:t>
            </a:r>
            <a:r>
              <a:rPr kumimoji="1" lang="en-US" altLang="ja-JP" dirty="0" err="1">
                <a:latin typeface="Consolas" panose="020B0609020204030204" pitchFamily="49" charset="0"/>
              </a:rPr>
              <a:t>Color.GREEN</a:t>
            </a:r>
            <a:r>
              <a:rPr kumimoji="1" lang="en-US" altLang="ja-JP" dirty="0">
                <a:latin typeface="Consolas" panose="020B0609020204030204" pitchFamily="49" charset="0"/>
              </a:rPr>
              <a:t>)</a:t>
            </a:r>
          </a:p>
          <a:p>
            <a:r>
              <a:rPr kumimoji="1" lang="en-US" altLang="ja-JP" dirty="0">
                <a:latin typeface="Consolas" panose="020B0609020204030204" pitchFamily="49" charset="0"/>
              </a:rPr>
              <a:t>wait(2000)</a:t>
            </a:r>
          </a:p>
          <a:p>
            <a:endParaRPr kumimoji="1" lang="en-US" altLang="ja-JP" dirty="0">
              <a:latin typeface="Consolas" panose="020B0609020204030204" pitchFamily="49" charset="0"/>
            </a:endParaRPr>
          </a:p>
          <a:p>
            <a:r>
              <a:rPr kumimoji="1" lang="en-US" altLang="ja-JP" dirty="0">
                <a:latin typeface="Consolas" panose="020B0609020204030204" pitchFamily="49" charset="0"/>
              </a:rPr>
              <a:t># 2</a:t>
            </a:r>
            <a:r>
              <a:rPr kumimoji="1" lang="ja-JP" altLang="en-US" dirty="0">
                <a:latin typeface="Consolas" panose="020B0609020204030204" pitchFamily="49" charset="0"/>
              </a:rPr>
              <a:t>秒間，オレンジ色に点灯する</a:t>
            </a:r>
          </a:p>
          <a:p>
            <a:r>
              <a:rPr kumimoji="1" lang="en-US" altLang="ja-JP" dirty="0" err="1">
                <a:latin typeface="Consolas" panose="020B0609020204030204" pitchFamily="49" charset="0"/>
              </a:rPr>
              <a:t>brick.light</a:t>
            </a:r>
            <a:r>
              <a:rPr kumimoji="1" lang="en-US" altLang="ja-JP" dirty="0">
                <a:latin typeface="Consolas" panose="020B0609020204030204" pitchFamily="49" charset="0"/>
              </a:rPr>
              <a:t>(</a:t>
            </a:r>
            <a:r>
              <a:rPr kumimoji="1" lang="en-US" altLang="ja-JP" dirty="0" err="1">
                <a:latin typeface="Consolas" panose="020B0609020204030204" pitchFamily="49" charset="0"/>
              </a:rPr>
              <a:t>Color.ORANGE</a:t>
            </a:r>
            <a:r>
              <a:rPr kumimoji="1" lang="en-US" altLang="ja-JP" dirty="0">
                <a:latin typeface="Consolas" panose="020B0609020204030204" pitchFamily="49" charset="0"/>
              </a:rPr>
              <a:t>)</a:t>
            </a:r>
          </a:p>
          <a:p>
            <a:r>
              <a:rPr kumimoji="1" lang="en-US" altLang="ja-JP" dirty="0">
                <a:latin typeface="Consolas" panose="020B0609020204030204" pitchFamily="49" charset="0"/>
              </a:rPr>
              <a:t>wait(2000)</a:t>
            </a:r>
          </a:p>
          <a:p>
            <a:endParaRPr kumimoji="1" lang="en-US" altLang="ja-JP" dirty="0">
              <a:latin typeface="Consolas" panose="020B0609020204030204" pitchFamily="49" charset="0"/>
            </a:endParaRPr>
          </a:p>
          <a:p>
            <a:r>
              <a:rPr kumimoji="1" lang="en-US" altLang="ja-JP" dirty="0">
                <a:latin typeface="Consolas" panose="020B0609020204030204" pitchFamily="49" charset="0"/>
              </a:rPr>
              <a:t># 2</a:t>
            </a:r>
            <a:r>
              <a:rPr kumimoji="1" lang="ja-JP" altLang="en-US" dirty="0">
                <a:latin typeface="Consolas" panose="020B0609020204030204" pitchFamily="49" charset="0"/>
              </a:rPr>
              <a:t>秒間，赤色に点灯する</a:t>
            </a:r>
          </a:p>
          <a:p>
            <a:r>
              <a:rPr kumimoji="1" lang="en-US" altLang="ja-JP" dirty="0" err="1">
                <a:latin typeface="Consolas" panose="020B0609020204030204" pitchFamily="49" charset="0"/>
              </a:rPr>
              <a:t>brick.light</a:t>
            </a:r>
            <a:r>
              <a:rPr kumimoji="1" lang="en-US" altLang="ja-JP" dirty="0">
                <a:latin typeface="Consolas" panose="020B0609020204030204" pitchFamily="49" charset="0"/>
              </a:rPr>
              <a:t>(</a:t>
            </a:r>
            <a:r>
              <a:rPr kumimoji="1" lang="en-US" altLang="ja-JP" dirty="0" err="1">
                <a:latin typeface="Consolas" panose="020B0609020204030204" pitchFamily="49" charset="0"/>
              </a:rPr>
              <a:t>Color.RED</a:t>
            </a:r>
            <a:r>
              <a:rPr kumimoji="1" lang="en-US" altLang="ja-JP" dirty="0">
                <a:latin typeface="Consolas" panose="020B0609020204030204" pitchFamily="49" charset="0"/>
              </a:rPr>
              <a:t>)</a:t>
            </a:r>
          </a:p>
          <a:p>
            <a:r>
              <a:rPr kumimoji="1" lang="en-US" altLang="ja-JP" dirty="0">
                <a:latin typeface="Consolas" panose="020B0609020204030204" pitchFamily="49" charset="0"/>
              </a:rPr>
              <a:t>wait(2000)</a:t>
            </a:r>
          </a:p>
          <a:p>
            <a:endParaRPr kumimoji="1" lang="en-US" altLang="ja-JP" dirty="0">
              <a:latin typeface="Consolas" panose="020B0609020204030204" pitchFamily="49" charset="0"/>
            </a:endParaRPr>
          </a:p>
          <a:p>
            <a:r>
              <a:rPr kumimoji="1" lang="en-US" altLang="ja-JP" dirty="0">
                <a:latin typeface="Consolas" panose="020B0609020204030204" pitchFamily="49" charset="0"/>
              </a:rPr>
              <a:t># </a:t>
            </a:r>
            <a:r>
              <a:rPr kumimoji="1" lang="ja-JP" altLang="en-US" dirty="0">
                <a:latin typeface="Consolas" panose="020B0609020204030204" pitchFamily="49" charset="0"/>
              </a:rPr>
              <a:t>消す</a:t>
            </a:r>
          </a:p>
          <a:p>
            <a:r>
              <a:rPr kumimoji="1" lang="en-US" altLang="ja-JP" dirty="0" err="1">
                <a:latin typeface="Consolas" panose="020B0609020204030204" pitchFamily="49" charset="0"/>
              </a:rPr>
              <a:t>brick.light</a:t>
            </a:r>
            <a:r>
              <a:rPr kumimoji="1" lang="en-US" altLang="ja-JP" dirty="0">
                <a:latin typeface="Consolas" panose="020B0609020204030204" pitchFamily="49" charset="0"/>
              </a:rPr>
              <a:t>(None)</a:t>
            </a:r>
          </a:p>
        </p:txBody>
      </p:sp>
      <p:sp>
        <p:nvSpPr>
          <p:cNvPr id="10" name="コンテンツ プレースホルダー 8">
            <a:extLst>
              <a:ext uri="{FF2B5EF4-FFF2-40B4-BE49-F238E27FC236}">
                <a16:creationId xmlns:a16="http://schemas.microsoft.com/office/drawing/2014/main" id="{05A81B85-C090-44B9-9AD2-2383B0419B07}"/>
              </a:ext>
            </a:extLst>
          </p:cNvPr>
          <p:cNvSpPr txBox="1">
            <a:spLocks/>
          </p:cNvSpPr>
          <p:nvPr/>
        </p:nvSpPr>
        <p:spPr>
          <a:xfrm>
            <a:off x="6361133" y="990792"/>
            <a:ext cx="5797153" cy="5554554"/>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ver.2</a:t>
            </a:r>
            <a:endParaRPr lang="ja-JP" altLang="en-US" sz="2800" dirty="0"/>
          </a:p>
        </p:txBody>
      </p:sp>
      <p:sp>
        <p:nvSpPr>
          <p:cNvPr id="11" name="正方形/長方形 10">
            <a:extLst>
              <a:ext uri="{FF2B5EF4-FFF2-40B4-BE49-F238E27FC236}">
                <a16:creationId xmlns:a16="http://schemas.microsoft.com/office/drawing/2014/main" id="{FF05E7DC-0488-4E8B-BB47-38479A8BA3CE}"/>
              </a:ext>
            </a:extLst>
          </p:cNvPr>
          <p:cNvSpPr/>
          <p:nvPr/>
        </p:nvSpPr>
        <p:spPr>
          <a:xfrm>
            <a:off x="6553709" y="1476015"/>
            <a:ext cx="5241874" cy="5271888"/>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dirty="0">
                <a:latin typeface="Consolas" panose="020B0609020204030204" pitchFamily="49" charset="0"/>
              </a:rPr>
              <a:t>#!/usr/bin/env </a:t>
            </a:r>
            <a:r>
              <a:rPr kumimoji="1" lang="en-US" altLang="ja-JP" dirty="0" err="1">
                <a:latin typeface="Consolas" panose="020B0609020204030204" pitchFamily="49" charset="0"/>
              </a:rPr>
              <a:t>pybricks-micropython</a:t>
            </a:r>
            <a:endParaRPr kumimoji="1" lang="en-US" altLang="ja-JP" dirty="0">
              <a:latin typeface="Consolas" panose="020B0609020204030204" pitchFamily="49" charset="0"/>
            </a:endParaRPr>
          </a:p>
          <a:p>
            <a:r>
              <a:rPr kumimoji="1" lang="en-US" altLang="ja-JP" dirty="0">
                <a:latin typeface="Consolas" panose="020B0609020204030204" pitchFamily="49" charset="0"/>
              </a:rPr>
              <a:t>from common import *</a:t>
            </a:r>
          </a:p>
          <a:p>
            <a:endParaRPr kumimoji="1" lang="en-US" altLang="ja-JP" dirty="0">
              <a:latin typeface="Consolas" panose="020B0609020204030204" pitchFamily="49" charset="0"/>
            </a:endParaRPr>
          </a:p>
          <a:p>
            <a:r>
              <a:rPr kumimoji="1" lang="en-US" altLang="ja-JP" dirty="0">
                <a:latin typeface="Consolas" panose="020B0609020204030204" pitchFamily="49" charset="0"/>
              </a:rPr>
              <a:t>ev3 = EV3Brick()</a:t>
            </a:r>
          </a:p>
          <a:p>
            <a:endParaRPr kumimoji="1" lang="en-US" altLang="ja-JP" dirty="0">
              <a:latin typeface="Consolas" panose="020B0609020204030204" pitchFamily="49" charset="0"/>
            </a:endParaRPr>
          </a:p>
          <a:p>
            <a:r>
              <a:rPr kumimoji="1" lang="en-US" altLang="ja-JP" dirty="0">
                <a:latin typeface="Consolas" panose="020B0609020204030204" pitchFamily="49" charset="0"/>
              </a:rPr>
              <a:t># 2</a:t>
            </a:r>
            <a:r>
              <a:rPr kumimoji="1" lang="ja-JP" altLang="en-US" dirty="0">
                <a:latin typeface="Consolas" panose="020B0609020204030204" pitchFamily="49" charset="0"/>
              </a:rPr>
              <a:t>秒間，緑色に点灯する</a:t>
            </a:r>
          </a:p>
          <a:p>
            <a:r>
              <a:rPr kumimoji="1" lang="en-US" altLang="ja-JP" dirty="0">
                <a:latin typeface="Consolas" panose="020B0609020204030204" pitchFamily="49" charset="0"/>
              </a:rPr>
              <a:t>ev3.light.on(</a:t>
            </a:r>
            <a:r>
              <a:rPr kumimoji="1" lang="en-US" altLang="ja-JP" dirty="0" err="1">
                <a:latin typeface="Consolas" panose="020B0609020204030204" pitchFamily="49" charset="0"/>
              </a:rPr>
              <a:t>Color.GREEN</a:t>
            </a:r>
            <a:r>
              <a:rPr kumimoji="1" lang="en-US" altLang="ja-JP" dirty="0">
                <a:latin typeface="Consolas" panose="020B0609020204030204" pitchFamily="49" charset="0"/>
              </a:rPr>
              <a:t>)</a:t>
            </a:r>
          </a:p>
          <a:p>
            <a:r>
              <a:rPr kumimoji="1" lang="en-US" altLang="ja-JP" dirty="0">
                <a:latin typeface="Consolas" panose="020B0609020204030204" pitchFamily="49" charset="0"/>
              </a:rPr>
              <a:t>wait(2000)</a:t>
            </a:r>
          </a:p>
          <a:p>
            <a:endParaRPr kumimoji="1" lang="en-US" altLang="ja-JP" dirty="0">
              <a:latin typeface="Consolas" panose="020B0609020204030204" pitchFamily="49" charset="0"/>
            </a:endParaRPr>
          </a:p>
          <a:p>
            <a:r>
              <a:rPr kumimoji="1" lang="en-US" altLang="ja-JP" dirty="0">
                <a:latin typeface="Consolas" panose="020B0609020204030204" pitchFamily="49" charset="0"/>
              </a:rPr>
              <a:t># 2</a:t>
            </a:r>
            <a:r>
              <a:rPr kumimoji="1" lang="ja-JP" altLang="en-US" dirty="0">
                <a:latin typeface="Consolas" panose="020B0609020204030204" pitchFamily="49" charset="0"/>
              </a:rPr>
              <a:t>秒間，オレンジ色に点灯する</a:t>
            </a:r>
          </a:p>
          <a:p>
            <a:r>
              <a:rPr kumimoji="1" lang="en-US" altLang="ja-JP" dirty="0">
                <a:latin typeface="Consolas" panose="020B0609020204030204" pitchFamily="49" charset="0"/>
              </a:rPr>
              <a:t>ev3.light.on(</a:t>
            </a:r>
            <a:r>
              <a:rPr kumimoji="1" lang="en-US" altLang="ja-JP" dirty="0" err="1">
                <a:latin typeface="Consolas" panose="020B0609020204030204" pitchFamily="49" charset="0"/>
              </a:rPr>
              <a:t>Color.ORANGE</a:t>
            </a:r>
            <a:r>
              <a:rPr kumimoji="1" lang="en-US" altLang="ja-JP" dirty="0">
                <a:latin typeface="Consolas" panose="020B0609020204030204" pitchFamily="49" charset="0"/>
              </a:rPr>
              <a:t>)</a:t>
            </a:r>
          </a:p>
          <a:p>
            <a:r>
              <a:rPr kumimoji="1" lang="en-US" altLang="ja-JP" dirty="0">
                <a:latin typeface="Consolas" panose="020B0609020204030204" pitchFamily="49" charset="0"/>
              </a:rPr>
              <a:t>wait(2000)</a:t>
            </a:r>
          </a:p>
          <a:p>
            <a:endParaRPr kumimoji="1" lang="en-US" altLang="ja-JP" dirty="0">
              <a:latin typeface="Consolas" panose="020B0609020204030204" pitchFamily="49" charset="0"/>
            </a:endParaRPr>
          </a:p>
          <a:p>
            <a:r>
              <a:rPr kumimoji="1" lang="en-US" altLang="ja-JP" dirty="0">
                <a:latin typeface="Consolas" panose="020B0609020204030204" pitchFamily="49" charset="0"/>
              </a:rPr>
              <a:t># 2</a:t>
            </a:r>
            <a:r>
              <a:rPr kumimoji="1" lang="ja-JP" altLang="en-US" dirty="0">
                <a:latin typeface="Consolas" panose="020B0609020204030204" pitchFamily="49" charset="0"/>
              </a:rPr>
              <a:t>秒間，赤色に点灯する</a:t>
            </a:r>
          </a:p>
          <a:p>
            <a:r>
              <a:rPr kumimoji="1" lang="en-US" altLang="ja-JP" dirty="0">
                <a:latin typeface="Consolas" panose="020B0609020204030204" pitchFamily="49" charset="0"/>
              </a:rPr>
              <a:t>ev3.light.on(</a:t>
            </a:r>
            <a:r>
              <a:rPr kumimoji="1" lang="en-US" altLang="ja-JP" dirty="0" err="1">
                <a:latin typeface="Consolas" panose="020B0609020204030204" pitchFamily="49" charset="0"/>
              </a:rPr>
              <a:t>Color.RED</a:t>
            </a:r>
            <a:r>
              <a:rPr kumimoji="1" lang="en-US" altLang="ja-JP" dirty="0">
                <a:latin typeface="Consolas" panose="020B0609020204030204" pitchFamily="49" charset="0"/>
              </a:rPr>
              <a:t>)</a:t>
            </a:r>
          </a:p>
          <a:p>
            <a:r>
              <a:rPr kumimoji="1" lang="en-US" altLang="ja-JP" dirty="0">
                <a:latin typeface="Consolas" panose="020B0609020204030204" pitchFamily="49" charset="0"/>
              </a:rPr>
              <a:t>wait(2000)</a:t>
            </a:r>
          </a:p>
          <a:p>
            <a:endParaRPr kumimoji="1" lang="en-US" altLang="ja-JP" dirty="0">
              <a:latin typeface="Consolas" panose="020B0609020204030204" pitchFamily="49" charset="0"/>
            </a:endParaRPr>
          </a:p>
          <a:p>
            <a:r>
              <a:rPr kumimoji="1" lang="en-US" altLang="ja-JP" dirty="0">
                <a:latin typeface="Consolas" panose="020B0609020204030204" pitchFamily="49" charset="0"/>
              </a:rPr>
              <a:t># </a:t>
            </a:r>
            <a:r>
              <a:rPr kumimoji="1" lang="ja-JP" altLang="en-US" dirty="0">
                <a:latin typeface="Consolas" panose="020B0609020204030204" pitchFamily="49" charset="0"/>
              </a:rPr>
              <a:t>消す</a:t>
            </a:r>
          </a:p>
          <a:p>
            <a:r>
              <a:rPr kumimoji="1" lang="en-US" altLang="ja-JP" dirty="0">
                <a:latin typeface="Consolas" panose="020B0609020204030204" pitchFamily="49" charset="0"/>
              </a:rPr>
              <a:t>ev3.light.off()</a:t>
            </a:r>
          </a:p>
        </p:txBody>
      </p:sp>
    </p:spTree>
    <p:extLst>
      <p:ext uri="{BB962C8B-B14F-4D97-AF65-F5344CB8AC3E}">
        <p14:creationId xmlns:p14="http://schemas.microsoft.com/office/powerpoint/2010/main" val="33557300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p:txBody>
          <a:bodyPr>
            <a:normAutofit/>
          </a:bodyPr>
          <a:lstStyle/>
          <a:p>
            <a:r>
              <a:rPr lang="en-US" altLang="ja-JP" sz="2800" dirty="0"/>
              <a:t>4.3.1</a:t>
            </a:r>
            <a:r>
              <a:rPr lang="ja-JP" altLang="en-US" sz="2800" dirty="0"/>
              <a:t>　周波数を指定して音を鳴らす</a:t>
            </a:r>
            <a:endParaRPr lang="en-US" altLang="ja-JP" sz="2800" dirty="0"/>
          </a:p>
          <a:p>
            <a:r>
              <a:rPr lang="ja-JP" altLang="en-US" sz="2800" dirty="0"/>
              <a:t>ブロック ⃝</a:t>
            </a:r>
            <a:r>
              <a:rPr lang="en-US" altLang="ja-JP" sz="2800" dirty="0"/>
              <a:t>1</a:t>
            </a:r>
            <a:r>
              <a:rPr lang="ja-JP" altLang="en-US" sz="2800" dirty="0"/>
              <a:t>： 音ブロックで，「モード：トーン周波数の再生」「周波数：</a:t>
            </a:r>
            <a:r>
              <a:rPr lang="en-US" altLang="ja-JP" sz="2800" dirty="0"/>
              <a:t>2000</a:t>
            </a:r>
            <a:r>
              <a:rPr lang="ja-JP" altLang="en-US" sz="2800" dirty="0"/>
              <a:t>」「持続時間：</a:t>
            </a:r>
            <a:r>
              <a:rPr lang="en-US" altLang="ja-JP" sz="2800" dirty="0"/>
              <a:t>2</a:t>
            </a:r>
            <a:r>
              <a:rPr lang="ja-JP" altLang="en-US" sz="2800" dirty="0"/>
              <a:t>」「ボリューム：</a:t>
            </a:r>
            <a:r>
              <a:rPr lang="en-US" altLang="ja-JP" sz="2800" dirty="0"/>
              <a:t>100</a:t>
            </a:r>
            <a:r>
              <a:rPr lang="ja-JP" altLang="en-US" sz="2800" dirty="0"/>
              <a:t>」「再生タイプ：</a:t>
            </a:r>
            <a:r>
              <a:rPr lang="en-US" altLang="ja-JP" sz="2800" dirty="0"/>
              <a:t>0</a:t>
            </a:r>
            <a:r>
              <a:rPr lang="ja-JP" altLang="en-US" sz="2800" dirty="0"/>
              <a:t>」に設定して，</a:t>
            </a:r>
            <a:r>
              <a:rPr lang="en-US" altLang="ja-JP" sz="2800" dirty="0" err="1"/>
              <a:t>2000Hz</a:t>
            </a:r>
            <a:r>
              <a:rPr lang="en-US" altLang="ja-JP" sz="2800" dirty="0"/>
              <a:t> </a:t>
            </a:r>
            <a:r>
              <a:rPr lang="ja-JP" altLang="en-US" sz="2800" dirty="0"/>
              <a:t>の音を </a:t>
            </a:r>
            <a:r>
              <a:rPr lang="en-US" altLang="ja-JP" sz="2800" dirty="0"/>
              <a:t>2 </a:t>
            </a:r>
            <a:r>
              <a:rPr lang="ja-JP" altLang="en-US" sz="2800" dirty="0"/>
              <a:t>秒間，最大の音量で鳴らしています．</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81</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4.3</a:t>
            </a:r>
            <a:r>
              <a:rPr lang="ja-JP" altLang="en-US" dirty="0"/>
              <a:t>　音を鳴らす</a:t>
            </a:r>
          </a:p>
        </p:txBody>
      </p:sp>
      <p:pic>
        <p:nvPicPr>
          <p:cNvPr id="3" name="図 2">
            <a:extLst>
              <a:ext uri="{FF2B5EF4-FFF2-40B4-BE49-F238E27FC236}">
                <a16:creationId xmlns:a16="http://schemas.microsoft.com/office/drawing/2014/main" id="{A949F21F-79EE-4AD5-A80B-6D61D3EC464A}"/>
              </a:ext>
            </a:extLst>
          </p:cNvPr>
          <p:cNvPicPr>
            <a:picLocks noChangeAspect="1"/>
          </p:cNvPicPr>
          <p:nvPr/>
        </p:nvPicPr>
        <p:blipFill>
          <a:blip r:embed="rId2"/>
          <a:stretch>
            <a:fillRect/>
          </a:stretch>
        </p:blipFill>
        <p:spPr>
          <a:xfrm>
            <a:off x="3045823" y="3931920"/>
            <a:ext cx="6100354" cy="2338251"/>
          </a:xfrm>
          <a:prstGeom prst="rect">
            <a:avLst/>
          </a:prstGeom>
        </p:spPr>
      </p:pic>
    </p:spTree>
    <p:extLst>
      <p:ext uri="{BB962C8B-B14F-4D97-AF65-F5344CB8AC3E}">
        <p14:creationId xmlns:p14="http://schemas.microsoft.com/office/powerpoint/2010/main" val="22612962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p:txBody>
          <a:bodyPr>
            <a:normAutofit/>
          </a:bodyPr>
          <a:lstStyle/>
          <a:p>
            <a:r>
              <a:rPr lang="en-US" altLang="ja-JP" sz="2800" dirty="0"/>
              <a:t>4.3.1</a:t>
            </a:r>
            <a:r>
              <a:rPr lang="ja-JP" altLang="en-US" sz="2800" dirty="0"/>
              <a:t>　周波数を指定して音を鳴らす</a:t>
            </a:r>
            <a:endParaRPr lang="en-US" altLang="ja-JP" sz="2800" dirty="0"/>
          </a:p>
          <a:p>
            <a:r>
              <a:rPr lang="en-US" altLang="ja-JP" sz="2800" dirty="0"/>
              <a:t>EV3 Classroom</a:t>
            </a:r>
            <a:r>
              <a:rPr lang="ja-JP" altLang="en-US" sz="2800" dirty="0"/>
              <a:t>では，周波数を指定して鳴らすことはできない．</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82</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4.3</a:t>
            </a:r>
            <a:r>
              <a:rPr lang="ja-JP" altLang="en-US" dirty="0"/>
              <a:t>　音を鳴らす</a:t>
            </a:r>
          </a:p>
        </p:txBody>
      </p:sp>
    </p:spTree>
    <p:extLst>
      <p:ext uri="{BB962C8B-B14F-4D97-AF65-F5344CB8AC3E}">
        <p14:creationId xmlns:p14="http://schemas.microsoft.com/office/powerpoint/2010/main" val="34493524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674226"/>
          </a:xfrm>
        </p:spPr>
        <p:txBody>
          <a:bodyPr>
            <a:normAutofit/>
          </a:bodyPr>
          <a:lstStyle/>
          <a:p>
            <a:r>
              <a:rPr lang="en-US" altLang="ja-JP" dirty="0"/>
              <a:t>4.3.1</a:t>
            </a:r>
            <a:r>
              <a:rPr lang="ja-JP" altLang="en-US" dirty="0"/>
              <a:t>　周波数を指定して音を鳴らす</a:t>
            </a:r>
            <a:endParaRPr lang="en-US" altLang="ja-JP"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a:xfrm>
            <a:off x="11468924" y="6492875"/>
            <a:ext cx="723076" cy="365125"/>
          </a:xfrm>
        </p:spPr>
        <p:txBody>
          <a:bodyPr/>
          <a:lstStyle/>
          <a:p>
            <a:fld id="{13AB05CA-B2B8-0B46-A3D3-7CDE1DE4FAD6}" type="slidenum">
              <a:rPr lang="ja-JP" altLang="en-US" smtClean="0"/>
              <a:pPr/>
              <a:t>83</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a:xfrm>
            <a:off x="335360" y="87036"/>
            <a:ext cx="11617291" cy="869475"/>
          </a:xfrm>
        </p:spPr>
        <p:txBody>
          <a:bodyPr/>
          <a:lstStyle/>
          <a:p>
            <a:r>
              <a:rPr lang="en-US" altLang="ja-JP" dirty="0"/>
              <a:t>4.3</a:t>
            </a:r>
            <a:r>
              <a:rPr lang="ja-JP" altLang="en-US" dirty="0"/>
              <a:t>　音を鳴らす</a:t>
            </a:r>
          </a:p>
        </p:txBody>
      </p:sp>
      <p:sp>
        <p:nvSpPr>
          <p:cNvPr id="7" name="正方形/長方形 6">
            <a:extLst>
              <a:ext uri="{FF2B5EF4-FFF2-40B4-BE49-F238E27FC236}">
                <a16:creationId xmlns:a16="http://schemas.microsoft.com/office/drawing/2014/main" id="{E0892278-8DBB-49E7-B848-AA7F296434C3}"/>
              </a:ext>
            </a:extLst>
          </p:cNvPr>
          <p:cNvSpPr/>
          <p:nvPr/>
        </p:nvSpPr>
        <p:spPr>
          <a:xfrm>
            <a:off x="625350" y="2641387"/>
            <a:ext cx="5241874" cy="2223680"/>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2000" dirty="0">
                <a:latin typeface="Consolas" panose="020B0609020204030204" pitchFamily="49" charset="0"/>
              </a:rPr>
              <a:t>#!/usr/bin/env </a:t>
            </a:r>
            <a:r>
              <a:rPr kumimoji="1" lang="en-US" altLang="ja-JP" sz="2000" dirty="0" err="1">
                <a:latin typeface="Consolas" panose="020B0609020204030204" pitchFamily="49" charset="0"/>
              </a:rPr>
              <a:t>pybricks-micropython</a:t>
            </a:r>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from common import *</a:t>
            </a:r>
          </a:p>
          <a:p>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 </a:t>
            </a:r>
            <a:r>
              <a:rPr kumimoji="1" lang="ja-JP" altLang="en-US" sz="2000" dirty="0">
                <a:latin typeface="Consolas" panose="020B0609020204030204" pitchFamily="49" charset="0"/>
              </a:rPr>
              <a:t>周波数</a:t>
            </a:r>
            <a:r>
              <a:rPr kumimoji="1" lang="en-US" altLang="ja-JP" sz="2000" dirty="0">
                <a:latin typeface="Consolas" panose="020B0609020204030204" pitchFamily="49" charset="0"/>
              </a:rPr>
              <a:t>2000Hz, 2000</a:t>
            </a:r>
            <a:r>
              <a:rPr kumimoji="1" lang="ja-JP" altLang="en-US" sz="2000" dirty="0">
                <a:latin typeface="Consolas" panose="020B0609020204030204" pitchFamily="49" charset="0"/>
              </a:rPr>
              <a:t>ミリ秒間</a:t>
            </a:r>
            <a:r>
              <a:rPr kumimoji="1" lang="en-US" altLang="ja-JP" sz="2000" dirty="0">
                <a:latin typeface="Consolas" panose="020B0609020204030204" pitchFamily="49" charset="0"/>
              </a:rPr>
              <a:t>, </a:t>
            </a:r>
            <a:r>
              <a:rPr kumimoji="1" lang="ja-JP" altLang="en-US" sz="2000" dirty="0">
                <a:latin typeface="Consolas" panose="020B0609020204030204" pitchFamily="49" charset="0"/>
              </a:rPr>
              <a:t>音量</a:t>
            </a:r>
            <a:r>
              <a:rPr kumimoji="1" lang="en-US" altLang="ja-JP" sz="2000" dirty="0">
                <a:latin typeface="Consolas" panose="020B0609020204030204" pitchFamily="49" charset="0"/>
              </a:rPr>
              <a:t>100% </a:t>
            </a:r>
            <a:r>
              <a:rPr kumimoji="1" lang="ja-JP" altLang="en-US" sz="2000" dirty="0">
                <a:latin typeface="Consolas" panose="020B0609020204030204" pitchFamily="49" charset="0"/>
              </a:rPr>
              <a:t>の音を鳴らす</a:t>
            </a:r>
          </a:p>
          <a:p>
            <a:r>
              <a:rPr kumimoji="1" lang="en-US" altLang="ja-JP" sz="2000" dirty="0" err="1">
                <a:latin typeface="Consolas" panose="020B0609020204030204" pitchFamily="49" charset="0"/>
              </a:rPr>
              <a:t>brick.sound.beep</a:t>
            </a:r>
            <a:r>
              <a:rPr kumimoji="1" lang="en-US" altLang="ja-JP" sz="2000" dirty="0">
                <a:latin typeface="Consolas" panose="020B0609020204030204" pitchFamily="49" charset="0"/>
              </a:rPr>
              <a:t>(2000, 2000, 100)</a:t>
            </a:r>
          </a:p>
        </p:txBody>
      </p:sp>
      <p:sp>
        <p:nvSpPr>
          <p:cNvPr id="8" name="コンテンツ プレースホルダー 8">
            <a:extLst>
              <a:ext uri="{FF2B5EF4-FFF2-40B4-BE49-F238E27FC236}">
                <a16:creationId xmlns:a16="http://schemas.microsoft.com/office/drawing/2014/main" id="{5FE5FF2A-A736-461A-B7FA-CC9BAAB28A67}"/>
              </a:ext>
            </a:extLst>
          </p:cNvPr>
          <p:cNvSpPr txBox="1">
            <a:spLocks/>
          </p:cNvSpPr>
          <p:nvPr/>
        </p:nvSpPr>
        <p:spPr>
          <a:xfrm>
            <a:off x="335360" y="1822783"/>
            <a:ext cx="5797153" cy="5554554"/>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9" name="コンテンツ プレースホルダー 8">
            <a:extLst>
              <a:ext uri="{FF2B5EF4-FFF2-40B4-BE49-F238E27FC236}">
                <a16:creationId xmlns:a16="http://schemas.microsoft.com/office/drawing/2014/main" id="{94B4DB19-0154-468B-A586-12B6D77E22FD}"/>
              </a:ext>
            </a:extLst>
          </p:cNvPr>
          <p:cNvSpPr txBox="1">
            <a:spLocks/>
          </p:cNvSpPr>
          <p:nvPr/>
        </p:nvSpPr>
        <p:spPr>
          <a:xfrm>
            <a:off x="6361133" y="1822783"/>
            <a:ext cx="5797153" cy="5554554"/>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ver.2</a:t>
            </a:r>
            <a:endParaRPr lang="ja-JP" altLang="en-US" sz="2800" dirty="0"/>
          </a:p>
        </p:txBody>
      </p:sp>
      <p:sp>
        <p:nvSpPr>
          <p:cNvPr id="10" name="正方形/長方形 9">
            <a:extLst>
              <a:ext uri="{FF2B5EF4-FFF2-40B4-BE49-F238E27FC236}">
                <a16:creationId xmlns:a16="http://schemas.microsoft.com/office/drawing/2014/main" id="{A50523CB-656C-4DB6-B6DD-2E51F0D586C2}"/>
              </a:ext>
            </a:extLst>
          </p:cNvPr>
          <p:cNvSpPr/>
          <p:nvPr/>
        </p:nvSpPr>
        <p:spPr>
          <a:xfrm>
            <a:off x="6422503" y="2641386"/>
            <a:ext cx="5569698" cy="3670513"/>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2000" dirty="0">
                <a:latin typeface="Consolas" panose="020B0609020204030204" pitchFamily="49" charset="0"/>
              </a:rPr>
              <a:t>#!/usr/bin/env </a:t>
            </a:r>
            <a:r>
              <a:rPr kumimoji="1" lang="en-US" altLang="ja-JP" sz="2000" dirty="0" err="1">
                <a:latin typeface="Consolas" panose="020B0609020204030204" pitchFamily="49" charset="0"/>
              </a:rPr>
              <a:t>pybricks-micropython</a:t>
            </a:r>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from common import *</a:t>
            </a:r>
          </a:p>
          <a:p>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ev3 = EV3Brick()</a:t>
            </a:r>
          </a:p>
          <a:p>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 </a:t>
            </a:r>
            <a:r>
              <a:rPr kumimoji="1" lang="ja-JP" altLang="en-US" sz="2000" dirty="0">
                <a:latin typeface="Consolas" panose="020B0609020204030204" pitchFamily="49" charset="0"/>
              </a:rPr>
              <a:t>音量</a:t>
            </a:r>
            <a:r>
              <a:rPr kumimoji="1" lang="en-US" altLang="ja-JP" sz="2000" dirty="0">
                <a:latin typeface="Consolas" panose="020B0609020204030204" pitchFamily="49" charset="0"/>
              </a:rPr>
              <a:t>100% </a:t>
            </a:r>
            <a:r>
              <a:rPr kumimoji="1" lang="ja-JP" altLang="en-US" sz="2000" dirty="0">
                <a:latin typeface="Consolas" panose="020B0609020204030204" pitchFamily="49" charset="0"/>
              </a:rPr>
              <a:t>に設定する</a:t>
            </a:r>
          </a:p>
          <a:p>
            <a:r>
              <a:rPr kumimoji="1" lang="en-US" altLang="ja-JP" sz="2000" dirty="0">
                <a:latin typeface="Consolas" panose="020B0609020204030204" pitchFamily="49" charset="0"/>
              </a:rPr>
              <a:t>ev3.speaker.set_volume(100)</a:t>
            </a:r>
          </a:p>
          <a:p>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 </a:t>
            </a:r>
            <a:r>
              <a:rPr kumimoji="1" lang="ja-JP" altLang="en-US" sz="2000" dirty="0">
                <a:latin typeface="Consolas" panose="020B0609020204030204" pitchFamily="49" charset="0"/>
              </a:rPr>
              <a:t>周波数</a:t>
            </a:r>
            <a:r>
              <a:rPr kumimoji="1" lang="en-US" altLang="ja-JP" sz="2000" dirty="0">
                <a:latin typeface="Consolas" panose="020B0609020204030204" pitchFamily="49" charset="0"/>
              </a:rPr>
              <a:t>2000Hz, 2000</a:t>
            </a:r>
            <a:r>
              <a:rPr kumimoji="1" lang="ja-JP" altLang="en-US" sz="2000" dirty="0">
                <a:latin typeface="Consolas" panose="020B0609020204030204" pitchFamily="49" charset="0"/>
              </a:rPr>
              <a:t>ミリ秒間，音を鳴らす</a:t>
            </a:r>
          </a:p>
          <a:p>
            <a:r>
              <a:rPr kumimoji="1" lang="en-US" altLang="ja-JP" sz="2000" dirty="0">
                <a:latin typeface="Consolas" panose="020B0609020204030204" pitchFamily="49" charset="0"/>
              </a:rPr>
              <a:t>ev3.speaker.beep(2000, 2000)</a:t>
            </a:r>
          </a:p>
        </p:txBody>
      </p:sp>
    </p:spTree>
    <p:extLst>
      <p:ext uri="{BB962C8B-B14F-4D97-AF65-F5344CB8AC3E}">
        <p14:creationId xmlns:p14="http://schemas.microsoft.com/office/powerpoint/2010/main" val="17415466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p:txBody>
          <a:bodyPr>
            <a:normAutofit/>
          </a:bodyPr>
          <a:lstStyle/>
          <a:p>
            <a:r>
              <a:rPr lang="en-US" altLang="ja-JP" dirty="0"/>
              <a:t>4.3.2</a:t>
            </a:r>
            <a:r>
              <a:rPr lang="ja-JP" altLang="en-US" dirty="0"/>
              <a:t>　音階を指定して音を鳴らす</a:t>
            </a:r>
            <a:endParaRPr lang="en-US" altLang="ja-JP" dirty="0"/>
          </a:p>
          <a:p>
            <a:r>
              <a:rPr lang="ja-JP" altLang="en-US" dirty="0"/>
              <a:t>ブロック①：音ブロックで，「モード：音符の再生」「音階：</a:t>
            </a:r>
            <a:r>
              <a:rPr lang="en-US" altLang="ja-JP" dirty="0" err="1"/>
              <a:t>C4</a:t>
            </a:r>
            <a:r>
              <a:rPr lang="ja-JP" altLang="en-US" dirty="0"/>
              <a:t>」「持続時間：</a:t>
            </a:r>
            <a:r>
              <a:rPr lang="en-US" altLang="ja-JP" dirty="0"/>
              <a:t>1</a:t>
            </a:r>
            <a:r>
              <a:rPr lang="ja-JP" altLang="en-US" dirty="0"/>
              <a:t>」「ボリューム：</a:t>
            </a:r>
            <a:r>
              <a:rPr lang="en-US" altLang="ja-JP" dirty="0"/>
              <a:t>100</a:t>
            </a:r>
            <a:r>
              <a:rPr lang="ja-JP" altLang="en-US" dirty="0"/>
              <a:t>」「再生タイプ：</a:t>
            </a:r>
            <a:r>
              <a:rPr lang="en-US" altLang="ja-JP" dirty="0"/>
              <a:t>0</a:t>
            </a:r>
            <a:r>
              <a:rPr lang="ja-JP" altLang="en-US" dirty="0"/>
              <a:t>」に設定して，ドの音を </a:t>
            </a:r>
            <a:r>
              <a:rPr lang="en-US" altLang="ja-JP" dirty="0"/>
              <a:t>1 </a:t>
            </a:r>
            <a:r>
              <a:rPr lang="ja-JP" altLang="en-US" dirty="0"/>
              <a:t>秒間鳴らしています．</a:t>
            </a:r>
          </a:p>
          <a:p>
            <a:r>
              <a:rPr lang="ja-JP" altLang="en-US" dirty="0"/>
              <a:t>ブロック②～⑤：①と同様に，音符をそれぞれ</a:t>
            </a:r>
            <a:r>
              <a:rPr lang="en-US" altLang="ja-JP" dirty="0" err="1"/>
              <a:t>D4</a:t>
            </a:r>
            <a:r>
              <a:rPr lang="en-US" altLang="ja-JP" dirty="0"/>
              <a:t>, </a:t>
            </a:r>
            <a:r>
              <a:rPr lang="en-US" altLang="ja-JP" dirty="0" err="1"/>
              <a:t>E4</a:t>
            </a:r>
            <a:r>
              <a:rPr lang="en-US" altLang="ja-JP" dirty="0"/>
              <a:t>, </a:t>
            </a:r>
            <a:r>
              <a:rPr lang="en-US" altLang="ja-JP" dirty="0" err="1"/>
              <a:t>F4</a:t>
            </a:r>
            <a:r>
              <a:rPr lang="en-US" altLang="ja-JP" dirty="0"/>
              <a:t>, </a:t>
            </a:r>
            <a:r>
              <a:rPr lang="en-US" altLang="ja-JP" dirty="0" err="1"/>
              <a:t>G4</a:t>
            </a:r>
            <a:r>
              <a:rPr lang="ja-JP" altLang="en-US" dirty="0"/>
              <a:t>と設定することでレ，ミ，ファ，ソの音を </a:t>
            </a:r>
            <a:r>
              <a:rPr lang="en-US" altLang="ja-JP" dirty="0"/>
              <a:t>1 </a:t>
            </a:r>
            <a:r>
              <a:rPr lang="ja-JP" altLang="en-US" dirty="0"/>
              <a:t>秒間ずつ鳴らしています．</a:t>
            </a:r>
            <a:endParaRPr lang="en-US" altLang="ja-JP"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84</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4.3</a:t>
            </a:r>
            <a:r>
              <a:rPr lang="ja-JP" altLang="en-US" dirty="0"/>
              <a:t>　音を鳴らす</a:t>
            </a:r>
          </a:p>
        </p:txBody>
      </p:sp>
      <p:pic>
        <p:nvPicPr>
          <p:cNvPr id="3" name="図 2">
            <a:extLst>
              <a:ext uri="{FF2B5EF4-FFF2-40B4-BE49-F238E27FC236}">
                <a16:creationId xmlns:a16="http://schemas.microsoft.com/office/drawing/2014/main" id="{43F7B79F-B2C2-4FFB-8C1D-B0C0D67F6DB9}"/>
              </a:ext>
            </a:extLst>
          </p:cNvPr>
          <p:cNvPicPr>
            <a:picLocks noChangeAspect="1"/>
          </p:cNvPicPr>
          <p:nvPr/>
        </p:nvPicPr>
        <p:blipFill>
          <a:blip r:embed="rId2"/>
          <a:stretch>
            <a:fillRect/>
          </a:stretch>
        </p:blipFill>
        <p:spPr>
          <a:xfrm>
            <a:off x="719600" y="4775776"/>
            <a:ext cx="10857897" cy="1966159"/>
          </a:xfrm>
          <a:prstGeom prst="rect">
            <a:avLst/>
          </a:prstGeom>
        </p:spPr>
      </p:pic>
    </p:spTree>
    <p:extLst>
      <p:ext uri="{BB962C8B-B14F-4D97-AF65-F5344CB8AC3E}">
        <p14:creationId xmlns:p14="http://schemas.microsoft.com/office/powerpoint/2010/main" val="381777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p:txBody>
          <a:bodyPr>
            <a:normAutofit/>
          </a:bodyPr>
          <a:lstStyle/>
          <a:p>
            <a:r>
              <a:rPr lang="en-US" altLang="ja-JP" dirty="0"/>
              <a:t>4.3.2</a:t>
            </a:r>
            <a:r>
              <a:rPr lang="ja-JP" altLang="en-US" dirty="0"/>
              <a:t>　音階を指定して音を鳴らす</a:t>
            </a:r>
            <a:endParaRPr lang="en-US" altLang="ja-JP" sz="3200" dirty="0"/>
          </a:p>
          <a:p>
            <a:r>
              <a:rPr lang="en-US" altLang="ja-JP" sz="3200" dirty="0"/>
              <a:t>EV3 Classroom</a:t>
            </a:r>
            <a:r>
              <a:rPr lang="ja-JP" altLang="en-US" sz="3200" dirty="0"/>
              <a:t>のプログラム</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85</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4.3</a:t>
            </a:r>
            <a:r>
              <a:rPr lang="ja-JP" altLang="en-US" dirty="0"/>
              <a:t>　音を鳴らす</a:t>
            </a:r>
          </a:p>
        </p:txBody>
      </p:sp>
      <p:pic>
        <p:nvPicPr>
          <p:cNvPr id="3" name="図 2">
            <a:extLst>
              <a:ext uri="{FF2B5EF4-FFF2-40B4-BE49-F238E27FC236}">
                <a16:creationId xmlns:a16="http://schemas.microsoft.com/office/drawing/2014/main" id="{74EF3E1C-BB5C-4BF5-974B-E03F3696D319}"/>
              </a:ext>
            </a:extLst>
          </p:cNvPr>
          <p:cNvPicPr>
            <a:picLocks noChangeAspect="1"/>
          </p:cNvPicPr>
          <p:nvPr/>
        </p:nvPicPr>
        <p:blipFill>
          <a:blip r:embed="rId2"/>
          <a:stretch>
            <a:fillRect/>
          </a:stretch>
        </p:blipFill>
        <p:spPr>
          <a:xfrm>
            <a:off x="2995451" y="2361290"/>
            <a:ext cx="2675588" cy="4294153"/>
          </a:xfrm>
          <a:prstGeom prst="rect">
            <a:avLst/>
          </a:prstGeom>
        </p:spPr>
      </p:pic>
      <p:sp>
        <p:nvSpPr>
          <p:cNvPr id="7" name="吹き出し: 線 6">
            <a:extLst>
              <a:ext uri="{FF2B5EF4-FFF2-40B4-BE49-F238E27FC236}">
                <a16:creationId xmlns:a16="http://schemas.microsoft.com/office/drawing/2014/main" id="{13B456D8-FF89-4491-9CDC-C3C283869563}"/>
              </a:ext>
            </a:extLst>
          </p:cNvPr>
          <p:cNvSpPr/>
          <p:nvPr/>
        </p:nvSpPr>
        <p:spPr>
          <a:xfrm>
            <a:off x="6876984" y="2822838"/>
            <a:ext cx="2212829" cy="365125"/>
          </a:xfrm>
          <a:prstGeom prst="borderCallout1">
            <a:avLst>
              <a:gd name="adj1" fmla="val 98251"/>
              <a:gd name="adj2" fmla="val 693"/>
              <a:gd name="adj3" fmla="val 244667"/>
              <a:gd name="adj4" fmla="val -61137"/>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400" dirty="0"/>
              <a:t>周波数が違う気がする</a:t>
            </a:r>
          </a:p>
        </p:txBody>
      </p:sp>
      <p:sp>
        <p:nvSpPr>
          <p:cNvPr id="8" name="テキスト ボックス 7">
            <a:extLst>
              <a:ext uri="{FF2B5EF4-FFF2-40B4-BE49-F238E27FC236}">
                <a16:creationId xmlns:a16="http://schemas.microsoft.com/office/drawing/2014/main" id="{5E4B4E10-B02C-4BC6-805E-C2DFE7A738CB}"/>
              </a:ext>
            </a:extLst>
          </p:cNvPr>
          <p:cNvSpPr txBox="1"/>
          <p:nvPr/>
        </p:nvSpPr>
        <p:spPr>
          <a:xfrm>
            <a:off x="2756102" y="3130878"/>
            <a:ext cx="475861" cy="523220"/>
          </a:xfrm>
          <a:prstGeom prst="rect">
            <a:avLst/>
          </a:prstGeom>
          <a:noFill/>
        </p:spPr>
        <p:txBody>
          <a:bodyPr wrap="square">
            <a:spAutoFit/>
          </a:bodyPr>
          <a:lstStyle/>
          <a:p>
            <a:pPr algn="ctr"/>
            <a:r>
              <a:rPr lang="ja-JP" altLang="en-US" sz="2800" dirty="0"/>
              <a:t>①</a:t>
            </a:r>
          </a:p>
        </p:txBody>
      </p:sp>
      <p:sp>
        <p:nvSpPr>
          <p:cNvPr id="9" name="テキスト ボックス 8">
            <a:extLst>
              <a:ext uri="{FF2B5EF4-FFF2-40B4-BE49-F238E27FC236}">
                <a16:creationId xmlns:a16="http://schemas.microsoft.com/office/drawing/2014/main" id="{E71581C2-00F0-47B3-B05C-A741F43952D5}"/>
              </a:ext>
            </a:extLst>
          </p:cNvPr>
          <p:cNvSpPr txBox="1"/>
          <p:nvPr/>
        </p:nvSpPr>
        <p:spPr>
          <a:xfrm>
            <a:off x="2756102" y="3679024"/>
            <a:ext cx="475861" cy="523220"/>
          </a:xfrm>
          <a:prstGeom prst="rect">
            <a:avLst/>
          </a:prstGeom>
          <a:noFill/>
        </p:spPr>
        <p:txBody>
          <a:bodyPr wrap="square">
            <a:spAutoFit/>
          </a:bodyPr>
          <a:lstStyle/>
          <a:p>
            <a:pPr algn="ctr"/>
            <a:r>
              <a:rPr lang="ja-JP" altLang="en-US" sz="2800" dirty="0"/>
              <a:t>②</a:t>
            </a:r>
          </a:p>
        </p:txBody>
      </p:sp>
      <p:sp>
        <p:nvSpPr>
          <p:cNvPr id="10" name="テキスト ボックス 9">
            <a:extLst>
              <a:ext uri="{FF2B5EF4-FFF2-40B4-BE49-F238E27FC236}">
                <a16:creationId xmlns:a16="http://schemas.microsoft.com/office/drawing/2014/main" id="{1D4DD423-3436-4CDC-825F-57619106A53C}"/>
              </a:ext>
            </a:extLst>
          </p:cNvPr>
          <p:cNvSpPr txBox="1"/>
          <p:nvPr/>
        </p:nvSpPr>
        <p:spPr>
          <a:xfrm>
            <a:off x="2756102" y="4227170"/>
            <a:ext cx="475861" cy="523220"/>
          </a:xfrm>
          <a:prstGeom prst="rect">
            <a:avLst/>
          </a:prstGeom>
          <a:noFill/>
        </p:spPr>
        <p:txBody>
          <a:bodyPr wrap="square">
            <a:spAutoFit/>
          </a:bodyPr>
          <a:lstStyle/>
          <a:p>
            <a:pPr algn="ctr"/>
            <a:r>
              <a:rPr lang="ja-JP" altLang="en-US" sz="2800" dirty="0"/>
              <a:t>③</a:t>
            </a:r>
          </a:p>
        </p:txBody>
      </p:sp>
      <p:sp>
        <p:nvSpPr>
          <p:cNvPr id="11" name="テキスト ボックス 10">
            <a:extLst>
              <a:ext uri="{FF2B5EF4-FFF2-40B4-BE49-F238E27FC236}">
                <a16:creationId xmlns:a16="http://schemas.microsoft.com/office/drawing/2014/main" id="{4F05EDA6-10F5-4291-BE04-E730E018802E}"/>
              </a:ext>
            </a:extLst>
          </p:cNvPr>
          <p:cNvSpPr txBox="1"/>
          <p:nvPr/>
        </p:nvSpPr>
        <p:spPr>
          <a:xfrm>
            <a:off x="2756102" y="4775316"/>
            <a:ext cx="475861" cy="523220"/>
          </a:xfrm>
          <a:prstGeom prst="rect">
            <a:avLst/>
          </a:prstGeom>
          <a:noFill/>
        </p:spPr>
        <p:txBody>
          <a:bodyPr wrap="square">
            <a:spAutoFit/>
          </a:bodyPr>
          <a:lstStyle/>
          <a:p>
            <a:pPr algn="ctr"/>
            <a:r>
              <a:rPr lang="ja-JP" altLang="en-US" sz="2800" dirty="0"/>
              <a:t>④</a:t>
            </a:r>
          </a:p>
        </p:txBody>
      </p:sp>
      <p:sp>
        <p:nvSpPr>
          <p:cNvPr id="12" name="テキスト ボックス 11">
            <a:extLst>
              <a:ext uri="{FF2B5EF4-FFF2-40B4-BE49-F238E27FC236}">
                <a16:creationId xmlns:a16="http://schemas.microsoft.com/office/drawing/2014/main" id="{49B5B3E3-7641-4B84-B567-9FAFE3CDBDCA}"/>
              </a:ext>
            </a:extLst>
          </p:cNvPr>
          <p:cNvSpPr txBox="1"/>
          <p:nvPr/>
        </p:nvSpPr>
        <p:spPr>
          <a:xfrm>
            <a:off x="2756102" y="5323462"/>
            <a:ext cx="475861" cy="523220"/>
          </a:xfrm>
          <a:prstGeom prst="rect">
            <a:avLst/>
          </a:prstGeom>
          <a:noFill/>
        </p:spPr>
        <p:txBody>
          <a:bodyPr wrap="square">
            <a:spAutoFit/>
          </a:bodyPr>
          <a:lstStyle/>
          <a:p>
            <a:pPr algn="ctr"/>
            <a:r>
              <a:rPr lang="ja-JP" altLang="en-US" sz="2800" dirty="0"/>
              <a:t>⑤</a:t>
            </a:r>
          </a:p>
        </p:txBody>
      </p:sp>
    </p:spTree>
    <p:extLst>
      <p:ext uri="{BB962C8B-B14F-4D97-AF65-F5344CB8AC3E}">
        <p14:creationId xmlns:p14="http://schemas.microsoft.com/office/powerpoint/2010/main" val="42664271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931494"/>
            <a:ext cx="11617291" cy="672904"/>
          </a:xfrm>
        </p:spPr>
        <p:txBody>
          <a:bodyPr>
            <a:normAutofit/>
          </a:bodyPr>
          <a:lstStyle/>
          <a:p>
            <a:r>
              <a:rPr lang="en-US" altLang="ja-JP" dirty="0"/>
              <a:t>4.3.2</a:t>
            </a:r>
            <a:r>
              <a:rPr lang="ja-JP" altLang="en-US" dirty="0"/>
              <a:t>　音階を指定して音を鳴らす</a:t>
            </a:r>
            <a:endParaRPr lang="en-US" altLang="ja-JP"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86</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4.3</a:t>
            </a:r>
            <a:r>
              <a:rPr lang="ja-JP" altLang="en-US" dirty="0"/>
              <a:t>　音を鳴らす</a:t>
            </a:r>
          </a:p>
        </p:txBody>
      </p:sp>
      <p:sp>
        <p:nvSpPr>
          <p:cNvPr id="7" name="正方形/長方形 6">
            <a:extLst>
              <a:ext uri="{FF2B5EF4-FFF2-40B4-BE49-F238E27FC236}">
                <a16:creationId xmlns:a16="http://schemas.microsoft.com/office/drawing/2014/main" id="{87AC75D2-DC50-411E-A3FD-7EF46E383765}"/>
              </a:ext>
            </a:extLst>
          </p:cNvPr>
          <p:cNvSpPr/>
          <p:nvPr/>
        </p:nvSpPr>
        <p:spPr>
          <a:xfrm>
            <a:off x="448623" y="2247054"/>
            <a:ext cx="5152077" cy="3928874"/>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600" dirty="0">
                <a:latin typeface="Consolas" panose="020B0609020204030204" pitchFamily="49" charset="0"/>
              </a:rPr>
              <a:t>#!/usr/bin/env </a:t>
            </a:r>
            <a:r>
              <a:rPr kumimoji="1" lang="en-US" altLang="ja-JP" sz="1600" dirty="0" err="1">
                <a:latin typeface="Consolas" panose="020B0609020204030204" pitchFamily="49" charset="0"/>
              </a:rPr>
              <a:t>pybricks-micropython</a:t>
            </a:r>
            <a:endParaRPr kumimoji="1" lang="en-US" altLang="ja-JP" sz="1600" dirty="0">
              <a:latin typeface="Consolas" panose="020B0609020204030204" pitchFamily="49" charset="0"/>
            </a:endParaRPr>
          </a:p>
          <a:p>
            <a:r>
              <a:rPr kumimoji="1" lang="en-US" altLang="ja-JP" sz="1600" dirty="0">
                <a:latin typeface="Consolas" panose="020B0609020204030204" pitchFamily="49" charset="0"/>
              </a:rPr>
              <a:t>from common import *</a:t>
            </a:r>
          </a:p>
          <a:p>
            <a:endParaRPr kumimoji="1" lang="en-US" altLang="ja-JP" sz="1600" dirty="0">
              <a:latin typeface="Consolas" panose="020B0609020204030204" pitchFamily="49" charset="0"/>
            </a:endParaRPr>
          </a:p>
          <a:p>
            <a:r>
              <a:rPr kumimoji="1" lang="en-US" altLang="ja-JP" sz="1600" dirty="0">
                <a:latin typeface="Consolas" panose="020B0609020204030204" pitchFamily="49" charset="0"/>
              </a:rPr>
              <a:t>note = {</a:t>
            </a:r>
            <a:r>
              <a:rPr kumimoji="1" lang="ja-JP" altLang="en-US" sz="1600" dirty="0">
                <a:latin typeface="Consolas" panose="020B0609020204030204" pitchFamily="49" charset="0"/>
              </a:rPr>
              <a:t>省略</a:t>
            </a:r>
            <a:r>
              <a:rPr kumimoji="1" lang="en-US" altLang="ja-JP" sz="1600" dirty="0">
                <a:latin typeface="Consolas" panose="020B0609020204030204" pitchFamily="49" charset="0"/>
              </a:rPr>
              <a:t>}</a:t>
            </a:r>
          </a:p>
          <a:p>
            <a:endParaRPr kumimoji="1" lang="en-US" altLang="ja-JP" sz="1600" dirty="0">
              <a:latin typeface="Consolas" panose="020B0609020204030204" pitchFamily="49" charset="0"/>
            </a:endParaRPr>
          </a:p>
          <a:p>
            <a:r>
              <a:rPr kumimoji="1" lang="en-US" altLang="ja-JP" sz="1600" dirty="0">
                <a:latin typeface="Consolas" panose="020B0609020204030204" pitchFamily="49" charset="0"/>
              </a:rPr>
              <a:t># C4</a:t>
            </a:r>
            <a:r>
              <a:rPr kumimoji="1" lang="ja-JP" altLang="en-US" sz="1600" dirty="0">
                <a:latin typeface="Consolas" panose="020B0609020204030204" pitchFamily="49" charset="0"/>
              </a:rPr>
              <a:t>の音を</a:t>
            </a:r>
            <a:r>
              <a:rPr kumimoji="1" lang="en-US" altLang="ja-JP" sz="1600" dirty="0">
                <a:latin typeface="Consolas" panose="020B0609020204030204" pitchFamily="49" charset="0"/>
              </a:rPr>
              <a:t>1000</a:t>
            </a:r>
            <a:r>
              <a:rPr kumimoji="1" lang="ja-JP" altLang="en-US" sz="1600" dirty="0">
                <a:latin typeface="Consolas" panose="020B0609020204030204" pitchFamily="49" charset="0"/>
              </a:rPr>
              <a:t>ミリ秒間，</a:t>
            </a:r>
            <a:r>
              <a:rPr kumimoji="1" lang="en-US" altLang="ja-JP" sz="1600" dirty="0">
                <a:latin typeface="Consolas" panose="020B0609020204030204" pitchFamily="49" charset="0"/>
              </a:rPr>
              <a:t>100%</a:t>
            </a:r>
            <a:r>
              <a:rPr kumimoji="1" lang="ja-JP" altLang="en-US" sz="1600" dirty="0">
                <a:latin typeface="Consolas" panose="020B0609020204030204" pitchFamily="49" charset="0"/>
              </a:rPr>
              <a:t>の音量で鳴らす</a:t>
            </a:r>
          </a:p>
          <a:p>
            <a:r>
              <a:rPr kumimoji="1" lang="en-US" altLang="ja-JP" sz="1600" dirty="0" err="1">
                <a:latin typeface="Consolas" panose="020B0609020204030204" pitchFamily="49" charset="0"/>
              </a:rPr>
              <a:t>brick.sound.beep</a:t>
            </a:r>
            <a:r>
              <a:rPr kumimoji="1" lang="en-US" altLang="ja-JP" sz="1600" dirty="0">
                <a:latin typeface="Consolas" panose="020B0609020204030204" pitchFamily="49" charset="0"/>
              </a:rPr>
              <a:t>(note['C4'], 1000, 100)</a:t>
            </a:r>
          </a:p>
          <a:p>
            <a:r>
              <a:rPr kumimoji="1" lang="en-US" altLang="ja-JP" sz="1600" dirty="0">
                <a:latin typeface="Consolas" panose="020B0609020204030204" pitchFamily="49" charset="0"/>
              </a:rPr>
              <a:t># D4</a:t>
            </a:r>
            <a:r>
              <a:rPr kumimoji="1" lang="ja-JP" altLang="en-US" sz="1600" dirty="0">
                <a:latin typeface="Consolas" panose="020B0609020204030204" pitchFamily="49" charset="0"/>
              </a:rPr>
              <a:t>の音を</a:t>
            </a:r>
            <a:r>
              <a:rPr kumimoji="1" lang="en-US" altLang="ja-JP" sz="1600" dirty="0">
                <a:latin typeface="Consolas" panose="020B0609020204030204" pitchFamily="49" charset="0"/>
              </a:rPr>
              <a:t>1000</a:t>
            </a:r>
            <a:r>
              <a:rPr kumimoji="1" lang="ja-JP" altLang="en-US" sz="1600" dirty="0">
                <a:latin typeface="Consolas" panose="020B0609020204030204" pitchFamily="49" charset="0"/>
              </a:rPr>
              <a:t>ミリ秒間，</a:t>
            </a:r>
            <a:r>
              <a:rPr kumimoji="1" lang="en-US" altLang="ja-JP" sz="1600" dirty="0">
                <a:latin typeface="Consolas" panose="020B0609020204030204" pitchFamily="49" charset="0"/>
              </a:rPr>
              <a:t>100%</a:t>
            </a:r>
            <a:r>
              <a:rPr kumimoji="1" lang="ja-JP" altLang="en-US" sz="1600" dirty="0">
                <a:latin typeface="Consolas" panose="020B0609020204030204" pitchFamily="49" charset="0"/>
              </a:rPr>
              <a:t>の音量で鳴らす</a:t>
            </a:r>
          </a:p>
          <a:p>
            <a:r>
              <a:rPr kumimoji="1" lang="en-US" altLang="ja-JP" sz="1600" dirty="0" err="1">
                <a:latin typeface="Consolas" panose="020B0609020204030204" pitchFamily="49" charset="0"/>
              </a:rPr>
              <a:t>brick.sound.beep</a:t>
            </a:r>
            <a:r>
              <a:rPr kumimoji="1" lang="en-US" altLang="ja-JP" sz="1600" dirty="0">
                <a:latin typeface="Consolas" panose="020B0609020204030204" pitchFamily="49" charset="0"/>
              </a:rPr>
              <a:t>(note['D4'], 1000, 100)</a:t>
            </a:r>
          </a:p>
          <a:p>
            <a:r>
              <a:rPr kumimoji="1" lang="en-US" altLang="ja-JP" sz="1600" dirty="0">
                <a:latin typeface="Consolas" panose="020B0609020204030204" pitchFamily="49" charset="0"/>
              </a:rPr>
              <a:t># E4</a:t>
            </a:r>
            <a:r>
              <a:rPr kumimoji="1" lang="ja-JP" altLang="en-US" sz="1600" dirty="0">
                <a:latin typeface="Consolas" panose="020B0609020204030204" pitchFamily="49" charset="0"/>
              </a:rPr>
              <a:t>の音を</a:t>
            </a:r>
            <a:r>
              <a:rPr kumimoji="1" lang="en-US" altLang="ja-JP" sz="1600" dirty="0">
                <a:latin typeface="Consolas" panose="020B0609020204030204" pitchFamily="49" charset="0"/>
              </a:rPr>
              <a:t>1000</a:t>
            </a:r>
            <a:r>
              <a:rPr kumimoji="1" lang="ja-JP" altLang="en-US" sz="1600" dirty="0">
                <a:latin typeface="Consolas" panose="020B0609020204030204" pitchFamily="49" charset="0"/>
              </a:rPr>
              <a:t>ミリ秒間，</a:t>
            </a:r>
            <a:r>
              <a:rPr kumimoji="1" lang="en-US" altLang="ja-JP" sz="1600" dirty="0">
                <a:latin typeface="Consolas" panose="020B0609020204030204" pitchFamily="49" charset="0"/>
              </a:rPr>
              <a:t>100%</a:t>
            </a:r>
            <a:r>
              <a:rPr kumimoji="1" lang="ja-JP" altLang="en-US" sz="1600" dirty="0">
                <a:latin typeface="Consolas" panose="020B0609020204030204" pitchFamily="49" charset="0"/>
              </a:rPr>
              <a:t>の音量で鳴らす</a:t>
            </a:r>
          </a:p>
          <a:p>
            <a:r>
              <a:rPr kumimoji="1" lang="en-US" altLang="ja-JP" sz="1600" dirty="0" err="1">
                <a:latin typeface="Consolas" panose="020B0609020204030204" pitchFamily="49" charset="0"/>
              </a:rPr>
              <a:t>brick.sound.beep</a:t>
            </a:r>
            <a:r>
              <a:rPr kumimoji="1" lang="en-US" altLang="ja-JP" sz="1600" dirty="0">
                <a:latin typeface="Consolas" panose="020B0609020204030204" pitchFamily="49" charset="0"/>
              </a:rPr>
              <a:t>(note['E4'], 1000, 100)</a:t>
            </a:r>
          </a:p>
          <a:p>
            <a:r>
              <a:rPr kumimoji="1" lang="en-US" altLang="ja-JP" sz="1600" dirty="0">
                <a:latin typeface="Consolas" panose="020B0609020204030204" pitchFamily="49" charset="0"/>
              </a:rPr>
              <a:t># F4</a:t>
            </a:r>
            <a:r>
              <a:rPr kumimoji="1" lang="ja-JP" altLang="en-US" sz="1600" dirty="0">
                <a:latin typeface="Consolas" panose="020B0609020204030204" pitchFamily="49" charset="0"/>
              </a:rPr>
              <a:t>の音を</a:t>
            </a:r>
            <a:r>
              <a:rPr kumimoji="1" lang="en-US" altLang="ja-JP" sz="1600" dirty="0">
                <a:latin typeface="Consolas" panose="020B0609020204030204" pitchFamily="49" charset="0"/>
              </a:rPr>
              <a:t>1000</a:t>
            </a:r>
            <a:r>
              <a:rPr kumimoji="1" lang="ja-JP" altLang="en-US" sz="1600" dirty="0">
                <a:latin typeface="Consolas" panose="020B0609020204030204" pitchFamily="49" charset="0"/>
              </a:rPr>
              <a:t>ミリ秒間，</a:t>
            </a:r>
            <a:r>
              <a:rPr kumimoji="1" lang="en-US" altLang="ja-JP" sz="1600" dirty="0">
                <a:latin typeface="Consolas" panose="020B0609020204030204" pitchFamily="49" charset="0"/>
              </a:rPr>
              <a:t>100%</a:t>
            </a:r>
            <a:r>
              <a:rPr kumimoji="1" lang="ja-JP" altLang="en-US" sz="1600" dirty="0">
                <a:latin typeface="Consolas" panose="020B0609020204030204" pitchFamily="49" charset="0"/>
              </a:rPr>
              <a:t>の音量で鳴らす</a:t>
            </a:r>
          </a:p>
          <a:p>
            <a:r>
              <a:rPr kumimoji="1" lang="en-US" altLang="ja-JP" sz="1600" dirty="0" err="1">
                <a:latin typeface="Consolas" panose="020B0609020204030204" pitchFamily="49" charset="0"/>
              </a:rPr>
              <a:t>brick.sound.beep</a:t>
            </a:r>
            <a:r>
              <a:rPr kumimoji="1" lang="en-US" altLang="ja-JP" sz="1600" dirty="0">
                <a:latin typeface="Consolas" panose="020B0609020204030204" pitchFamily="49" charset="0"/>
              </a:rPr>
              <a:t>(note['F4'], 1000, 100)</a:t>
            </a:r>
          </a:p>
          <a:p>
            <a:r>
              <a:rPr kumimoji="1" lang="en-US" altLang="ja-JP" sz="1600" dirty="0">
                <a:latin typeface="Consolas" panose="020B0609020204030204" pitchFamily="49" charset="0"/>
              </a:rPr>
              <a:t># G4</a:t>
            </a:r>
            <a:r>
              <a:rPr kumimoji="1" lang="ja-JP" altLang="en-US" sz="1600" dirty="0">
                <a:latin typeface="Consolas" panose="020B0609020204030204" pitchFamily="49" charset="0"/>
              </a:rPr>
              <a:t>の音を</a:t>
            </a:r>
            <a:r>
              <a:rPr kumimoji="1" lang="en-US" altLang="ja-JP" sz="1600" dirty="0">
                <a:latin typeface="Consolas" panose="020B0609020204030204" pitchFamily="49" charset="0"/>
              </a:rPr>
              <a:t>1000</a:t>
            </a:r>
            <a:r>
              <a:rPr kumimoji="1" lang="ja-JP" altLang="en-US" sz="1600" dirty="0">
                <a:latin typeface="Consolas" panose="020B0609020204030204" pitchFamily="49" charset="0"/>
              </a:rPr>
              <a:t>ミリ秒間，</a:t>
            </a:r>
            <a:r>
              <a:rPr kumimoji="1" lang="en-US" altLang="ja-JP" sz="1600" dirty="0">
                <a:latin typeface="Consolas" panose="020B0609020204030204" pitchFamily="49" charset="0"/>
              </a:rPr>
              <a:t>100%</a:t>
            </a:r>
            <a:r>
              <a:rPr kumimoji="1" lang="ja-JP" altLang="en-US" sz="1600" dirty="0">
                <a:latin typeface="Consolas" panose="020B0609020204030204" pitchFamily="49" charset="0"/>
              </a:rPr>
              <a:t>の音量で鳴らす</a:t>
            </a:r>
          </a:p>
          <a:p>
            <a:r>
              <a:rPr kumimoji="1" lang="en-US" altLang="ja-JP" sz="1600" dirty="0" err="1">
                <a:latin typeface="Consolas" panose="020B0609020204030204" pitchFamily="49" charset="0"/>
              </a:rPr>
              <a:t>brick.sound.beep</a:t>
            </a:r>
            <a:r>
              <a:rPr kumimoji="1" lang="en-US" altLang="ja-JP" sz="1600" dirty="0">
                <a:latin typeface="Consolas" panose="020B0609020204030204" pitchFamily="49" charset="0"/>
              </a:rPr>
              <a:t>(note['G4'], 1000, 100)</a:t>
            </a:r>
          </a:p>
        </p:txBody>
      </p:sp>
      <p:sp>
        <p:nvSpPr>
          <p:cNvPr id="8" name="コンテンツ プレースホルダー 8">
            <a:extLst>
              <a:ext uri="{FF2B5EF4-FFF2-40B4-BE49-F238E27FC236}">
                <a16:creationId xmlns:a16="http://schemas.microsoft.com/office/drawing/2014/main" id="{8E321D63-4E79-42C8-9B1D-F2B240C1B0AA}"/>
              </a:ext>
            </a:extLst>
          </p:cNvPr>
          <p:cNvSpPr txBox="1">
            <a:spLocks/>
          </p:cNvSpPr>
          <p:nvPr/>
        </p:nvSpPr>
        <p:spPr>
          <a:xfrm>
            <a:off x="335360" y="1634645"/>
            <a:ext cx="5797153" cy="672904"/>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9" name="コンテンツ プレースホルダー 8">
            <a:extLst>
              <a:ext uri="{FF2B5EF4-FFF2-40B4-BE49-F238E27FC236}">
                <a16:creationId xmlns:a16="http://schemas.microsoft.com/office/drawing/2014/main" id="{1C82F76F-F2DF-44B1-8B69-A08DE1427614}"/>
              </a:ext>
            </a:extLst>
          </p:cNvPr>
          <p:cNvSpPr txBox="1">
            <a:spLocks/>
          </p:cNvSpPr>
          <p:nvPr/>
        </p:nvSpPr>
        <p:spPr>
          <a:xfrm>
            <a:off x="6361133" y="1634645"/>
            <a:ext cx="5797153" cy="672904"/>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ver.2</a:t>
            </a:r>
            <a:endParaRPr lang="ja-JP" altLang="en-US" sz="2800" dirty="0"/>
          </a:p>
        </p:txBody>
      </p:sp>
      <p:sp>
        <p:nvSpPr>
          <p:cNvPr id="10" name="正方形/長方形 9">
            <a:extLst>
              <a:ext uri="{FF2B5EF4-FFF2-40B4-BE49-F238E27FC236}">
                <a16:creationId xmlns:a16="http://schemas.microsoft.com/office/drawing/2014/main" id="{0A0FEB9D-B0D7-4D44-8E7E-9FC17B189851}"/>
              </a:ext>
            </a:extLst>
          </p:cNvPr>
          <p:cNvSpPr/>
          <p:nvPr/>
        </p:nvSpPr>
        <p:spPr>
          <a:xfrm>
            <a:off x="6422503" y="2247054"/>
            <a:ext cx="5569698" cy="4523910"/>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600" dirty="0">
                <a:latin typeface="Consolas" panose="020B0609020204030204" pitchFamily="49" charset="0"/>
              </a:rPr>
              <a:t>#!/usr/bin/env </a:t>
            </a:r>
            <a:r>
              <a:rPr kumimoji="1" lang="en-US" altLang="ja-JP" sz="1600" dirty="0" err="1">
                <a:latin typeface="Consolas" panose="020B0609020204030204" pitchFamily="49" charset="0"/>
              </a:rPr>
              <a:t>pybricks-micropython</a:t>
            </a:r>
            <a:endParaRPr kumimoji="1" lang="en-US" altLang="ja-JP" sz="1600" dirty="0">
              <a:latin typeface="Consolas" panose="020B0609020204030204" pitchFamily="49" charset="0"/>
            </a:endParaRPr>
          </a:p>
          <a:p>
            <a:r>
              <a:rPr kumimoji="1" lang="en-US" altLang="ja-JP" sz="1600" dirty="0">
                <a:latin typeface="Consolas" panose="020B0609020204030204" pitchFamily="49" charset="0"/>
              </a:rPr>
              <a:t>from common import *</a:t>
            </a:r>
          </a:p>
          <a:p>
            <a:endParaRPr kumimoji="1" lang="en-US" altLang="ja-JP" sz="1600" dirty="0">
              <a:latin typeface="Consolas" panose="020B0609020204030204" pitchFamily="49" charset="0"/>
            </a:endParaRPr>
          </a:p>
          <a:p>
            <a:r>
              <a:rPr kumimoji="1" lang="en-US" altLang="ja-JP" sz="1600" dirty="0">
                <a:latin typeface="Consolas" panose="020B0609020204030204" pitchFamily="49" charset="0"/>
              </a:rPr>
              <a:t>ev3 = EV3Brick()</a:t>
            </a:r>
          </a:p>
          <a:p>
            <a:endParaRPr kumimoji="1" lang="en-US" altLang="ja-JP" sz="1600" dirty="0">
              <a:latin typeface="Consolas" panose="020B0609020204030204" pitchFamily="49" charset="0"/>
            </a:endParaRPr>
          </a:p>
          <a:p>
            <a:r>
              <a:rPr kumimoji="1" lang="en-US" altLang="ja-JP" sz="1600" dirty="0">
                <a:latin typeface="Consolas" panose="020B0609020204030204" pitchFamily="49" charset="0"/>
              </a:rPr>
              <a:t># </a:t>
            </a:r>
            <a:r>
              <a:rPr kumimoji="1" lang="ja-JP" altLang="en-US" sz="1600" dirty="0">
                <a:latin typeface="Consolas" panose="020B0609020204030204" pitchFamily="49" charset="0"/>
              </a:rPr>
              <a:t>音量</a:t>
            </a:r>
            <a:r>
              <a:rPr kumimoji="1" lang="en-US" altLang="ja-JP" sz="1600" dirty="0">
                <a:latin typeface="Consolas" panose="020B0609020204030204" pitchFamily="49" charset="0"/>
              </a:rPr>
              <a:t>100% </a:t>
            </a:r>
            <a:r>
              <a:rPr kumimoji="1" lang="ja-JP" altLang="en-US" sz="1600" dirty="0">
                <a:latin typeface="Consolas" panose="020B0609020204030204" pitchFamily="49" charset="0"/>
              </a:rPr>
              <a:t>に設定する</a:t>
            </a:r>
          </a:p>
          <a:p>
            <a:r>
              <a:rPr kumimoji="1" lang="en-US" altLang="ja-JP" sz="1600" dirty="0">
                <a:latin typeface="Consolas" panose="020B0609020204030204" pitchFamily="49" charset="0"/>
              </a:rPr>
              <a:t>ev3.speaker.set_volume(100)</a:t>
            </a:r>
          </a:p>
          <a:p>
            <a:endParaRPr kumimoji="1" lang="en-US" altLang="ja-JP" sz="1600" dirty="0">
              <a:latin typeface="Consolas" panose="020B0609020204030204" pitchFamily="49" charset="0"/>
            </a:endParaRPr>
          </a:p>
          <a:p>
            <a:r>
              <a:rPr kumimoji="1" lang="en-US" altLang="ja-JP" sz="1600" dirty="0">
                <a:latin typeface="Consolas" panose="020B0609020204030204" pitchFamily="49" charset="0"/>
              </a:rPr>
              <a:t># C4</a:t>
            </a:r>
            <a:r>
              <a:rPr kumimoji="1" lang="ja-JP" altLang="en-US" sz="1600" dirty="0">
                <a:latin typeface="Consolas" panose="020B0609020204030204" pitchFamily="49" charset="0"/>
              </a:rPr>
              <a:t>の音を鳴らす</a:t>
            </a:r>
          </a:p>
          <a:p>
            <a:r>
              <a:rPr kumimoji="1" lang="en-US" altLang="ja-JP" sz="1600" dirty="0">
                <a:latin typeface="Consolas" panose="020B0609020204030204" pitchFamily="49" charset="0"/>
              </a:rPr>
              <a:t>ev3.speaker.play_notes(['C4/4'])</a:t>
            </a:r>
          </a:p>
          <a:p>
            <a:r>
              <a:rPr kumimoji="1" lang="en-US" altLang="ja-JP" sz="1600" dirty="0">
                <a:latin typeface="Consolas" panose="020B0609020204030204" pitchFamily="49" charset="0"/>
              </a:rPr>
              <a:t># D4</a:t>
            </a:r>
            <a:r>
              <a:rPr kumimoji="1" lang="ja-JP" altLang="en-US" sz="1600" dirty="0">
                <a:latin typeface="Consolas" panose="020B0609020204030204" pitchFamily="49" charset="0"/>
              </a:rPr>
              <a:t>の音を鳴らす</a:t>
            </a:r>
          </a:p>
          <a:p>
            <a:r>
              <a:rPr kumimoji="1" lang="en-US" altLang="ja-JP" sz="1600" dirty="0">
                <a:latin typeface="Consolas" panose="020B0609020204030204" pitchFamily="49" charset="0"/>
              </a:rPr>
              <a:t>ev3.speaker.play_notes(['D4/4'])</a:t>
            </a:r>
          </a:p>
          <a:p>
            <a:r>
              <a:rPr kumimoji="1" lang="en-US" altLang="ja-JP" sz="1600" dirty="0">
                <a:latin typeface="Consolas" panose="020B0609020204030204" pitchFamily="49" charset="0"/>
              </a:rPr>
              <a:t># E4</a:t>
            </a:r>
            <a:r>
              <a:rPr kumimoji="1" lang="ja-JP" altLang="en-US" sz="1600" dirty="0">
                <a:latin typeface="Consolas" panose="020B0609020204030204" pitchFamily="49" charset="0"/>
              </a:rPr>
              <a:t>の音を鳴らす</a:t>
            </a:r>
          </a:p>
          <a:p>
            <a:r>
              <a:rPr kumimoji="1" lang="en-US" altLang="ja-JP" sz="1600" dirty="0">
                <a:latin typeface="Consolas" panose="020B0609020204030204" pitchFamily="49" charset="0"/>
              </a:rPr>
              <a:t>ev3.speaker.play_notes(['E4/4'])</a:t>
            </a:r>
          </a:p>
          <a:p>
            <a:r>
              <a:rPr kumimoji="1" lang="en-US" altLang="ja-JP" sz="1600" dirty="0">
                <a:latin typeface="Consolas" panose="020B0609020204030204" pitchFamily="49" charset="0"/>
              </a:rPr>
              <a:t># F4</a:t>
            </a:r>
            <a:r>
              <a:rPr kumimoji="1" lang="ja-JP" altLang="en-US" sz="1600" dirty="0">
                <a:latin typeface="Consolas" panose="020B0609020204030204" pitchFamily="49" charset="0"/>
              </a:rPr>
              <a:t>の音を鳴らす</a:t>
            </a:r>
          </a:p>
          <a:p>
            <a:r>
              <a:rPr kumimoji="1" lang="en-US" altLang="ja-JP" sz="1600" dirty="0">
                <a:latin typeface="Consolas" panose="020B0609020204030204" pitchFamily="49" charset="0"/>
              </a:rPr>
              <a:t>ev3.speaker.play_notes(['F4/4'])</a:t>
            </a:r>
          </a:p>
          <a:p>
            <a:r>
              <a:rPr kumimoji="1" lang="en-US" altLang="ja-JP" sz="1600" dirty="0">
                <a:latin typeface="Consolas" panose="020B0609020204030204" pitchFamily="49" charset="0"/>
              </a:rPr>
              <a:t># G4</a:t>
            </a:r>
            <a:r>
              <a:rPr kumimoji="1" lang="ja-JP" altLang="en-US" sz="1600" dirty="0">
                <a:latin typeface="Consolas" panose="020B0609020204030204" pitchFamily="49" charset="0"/>
              </a:rPr>
              <a:t>の音を鳴らす</a:t>
            </a:r>
          </a:p>
          <a:p>
            <a:r>
              <a:rPr kumimoji="1" lang="en-US" altLang="ja-JP" sz="1600" dirty="0">
                <a:latin typeface="Consolas" panose="020B0609020204030204" pitchFamily="49" charset="0"/>
              </a:rPr>
              <a:t>ev3.speaker.play_notes(['G4/4'])</a:t>
            </a:r>
          </a:p>
        </p:txBody>
      </p:sp>
    </p:spTree>
    <p:extLst>
      <p:ext uri="{BB962C8B-B14F-4D97-AF65-F5344CB8AC3E}">
        <p14:creationId xmlns:p14="http://schemas.microsoft.com/office/powerpoint/2010/main" val="17264910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4963" y="1100138"/>
            <a:ext cx="11617325" cy="5910262"/>
          </a:xfrm>
        </p:spPr>
        <p:txBody>
          <a:bodyPr>
            <a:normAutofit fontScale="77500" lnSpcReduction="20000"/>
          </a:bodyPr>
          <a:lstStyle/>
          <a:p>
            <a:r>
              <a:rPr lang="ja-JP" altLang="en-US" dirty="0"/>
              <a:t>ブロック①：表示ブロックで「モード：テキスト＞ピクセル」「テキスト：</a:t>
            </a:r>
            <a:r>
              <a:rPr lang="en-US" altLang="ja-JP" dirty="0"/>
              <a:t>hello</a:t>
            </a:r>
            <a:r>
              <a:rPr lang="ja-JP" altLang="en-US" dirty="0"/>
              <a:t>」「画面消去：真」「</a:t>
            </a:r>
            <a:r>
              <a:rPr lang="en-US" altLang="ja-JP" dirty="0"/>
              <a:t>x</a:t>
            </a:r>
            <a:r>
              <a:rPr lang="ja-JP" altLang="en-US" dirty="0"/>
              <a:t>：</a:t>
            </a:r>
            <a:r>
              <a:rPr lang="en-US" altLang="ja-JP" dirty="0"/>
              <a:t>10</a:t>
            </a:r>
            <a:r>
              <a:rPr lang="ja-JP" altLang="en-US" dirty="0"/>
              <a:t>」「</a:t>
            </a:r>
            <a:r>
              <a:rPr lang="en-US" altLang="ja-JP" dirty="0"/>
              <a:t>y</a:t>
            </a:r>
            <a:r>
              <a:rPr lang="ja-JP" altLang="en-US" dirty="0"/>
              <a:t>：</a:t>
            </a:r>
            <a:r>
              <a:rPr lang="en-US" altLang="ja-JP" dirty="0"/>
              <a:t>0</a:t>
            </a:r>
            <a:r>
              <a:rPr lang="ja-JP" altLang="en-US" dirty="0"/>
              <a:t>」「色：黒」「フォント： </a:t>
            </a:r>
            <a:r>
              <a:rPr lang="en-US" altLang="ja-JP" dirty="0"/>
              <a:t>0</a:t>
            </a:r>
            <a:r>
              <a:rPr lang="ja-JP" altLang="en-US" dirty="0"/>
              <a:t>」に設定すると，画面に表示されたものをすべて消去してからディスプレイの座標 </a:t>
            </a:r>
            <a:r>
              <a:rPr lang="en-US" altLang="ja-JP" dirty="0"/>
              <a:t>(10, 0) </a:t>
            </a:r>
            <a:r>
              <a:rPr lang="ja-JP" altLang="en-US" dirty="0"/>
              <a:t>の位置から </a:t>
            </a:r>
            <a:r>
              <a:rPr lang="en-US" altLang="ja-JP" dirty="0"/>
              <a:t>hello </a:t>
            </a:r>
            <a:r>
              <a:rPr lang="ja-JP" altLang="en-US" dirty="0"/>
              <a:t>と表示されます．</a:t>
            </a:r>
          </a:p>
          <a:p>
            <a:r>
              <a:rPr lang="ja-JP" altLang="en-US" dirty="0"/>
              <a:t>ブロック②：表示ブロックで「モード：テキスト＞ピクセル」「テキスト：</a:t>
            </a:r>
            <a:r>
              <a:rPr lang="en-US" altLang="ja-JP" dirty="0" err="1"/>
              <a:t>ev3</a:t>
            </a:r>
            <a:r>
              <a:rPr lang="en-US" altLang="ja-JP" dirty="0"/>
              <a:t>!</a:t>
            </a:r>
            <a:r>
              <a:rPr lang="ja-JP" altLang="en-US" dirty="0"/>
              <a:t>」「画面消去：偽」「</a:t>
            </a:r>
            <a:r>
              <a:rPr lang="en-US" altLang="ja-JP" dirty="0"/>
              <a:t>x</a:t>
            </a:r>
            <a:r>
              <a:rPr lang="ja-JP" altLang="en-US" dirty="0"/>
              <a:t>：</a:t>
            </a:r>
            <a:r>
              <a:rPr lang="en-US" altLang="ja-JP" dirty="0"/>
              <a:t>10</a:t>
            </a:r>
            <a:r>
              <a:rPr lang="ja-JP" altLang="en-US" dirty="0"/>
              <a:t>」「</a:t>
            </a:r>
            <a:r>
              <a:rPr lang="en-US" altLang="ja-JP" dirty="0"/>
              <a:t>y</a:t>
            </a:r>
            <a:r>
              <a:rPr lang="ja-JP" altLang="en-US" dirty="0"/>
              <a:t>：</a:t>
            </a:r>
            <a:r>
              <a:rPr lang="en-US" altLang="ja-JP" dirty="0"/>
              <a:t>10</a:t>
            </a:r>
            <a:r>
              <a:rPr lang="ja-JP" altLang="en-US" dirty="0"/>
              <a:t>」に設定すると，前の画面表示を残したままでディスプレイの座標</a:t>
            </a:r>
            <a:r>
              <a:rPr lang="en-US" altLang="ja-JP" dirty="0"/>
              <a:t>(10, 10) </a:t>
            </a:r>
            <a:r>
              <a:rPr lang="ja-JP" altLang="en-US" dirty="0"/>
              <a:t>の位置から </a:t>
            </a:r>
            <a:r>
              <a:rPr lang="en-US" altLang="ja-JP" dirty="0" err="1"/>
              <a:t>ev3</a:t>
            </a:r>
            <a:r>
              <a:rPr lang="en-US" altLang="ja-JP" dirty="0"/>
              <a:t>!</a:t>
            </a:r>
            <a:r>
              <a:rPr lang="ja-JP" altLang="en-US" dirty="0"/>
              <a:t>と表示されます．</a:t>
            </a:r>
          </a:p>
          <a:p>
            <a:r>
              <a:rPr lang="ja-JP" altLang="en-US" dirty="0"/>
              <a:t>ブロック③：待機ブロックを使って </a:t>
            </a:r>
            <a:r>
              <a:rPr lang="en-US" altLang="ja-JP" dirty="0"/>
              <a:t>5 </a:t>
            </a:r>
            <a:r>
              <a:rPr lang="ja-JP" altLang="en-US" dirty="0"/>
              <a:t>秒間待機して，表示を続けています．</a:t>
            </a:r>
          </a:p>
          <a:p>
            <a:r>
              <a:rPr lang="ja-JP" altLang="en-US" dirty="0"/>
              <a:t>ブロック④：表示ブロックで「モード：テキスト＞グリッド」「テキスト：</a:t>
            </a:r>
            <a:r>
              <a:rPr lang="en-US" altLang="ja-JP" dirty="0"/>
              <a:t>hello</a:t>
            </a:r>
            <a:r>
              <a:rPr lang="ja-JP" altLang="en-US" dirty="0"/>
              <a:t>」「画面消去：真」「</a:t>
            </a:r>
            <a:r>
              <a:rPr lang="en-US" altLang="ja-JP" dirty="0"/>
              <a:t>x</a:t>
            </a:r>
            <a:r>
              <a:rPr lang="ja-JP" altLang="en-US" dirty="0"/>
              <a:t>：</a:t>
            </a:r>
            <a:r>
              <a:rPr lang="en-US" altLang="ja-JP" dirty="0"/>
              <a:t>10</a:t>
            </a:r>
            <a:r>
              <a:rPr lang="ja-JP" altLang="en-US" dirty="0"/>
              <a:t>」「</a:t>
            </a:r>
            <a:r>
              <a:rPr lang="en-US" altLang="ja-JP" dirty="0"/>
              <a:t>y</a:t>
            </a:r>
            <a:r>
              <a:rPr lang="ja-JP" altLang="en-US" dirty="0"/>
              <a:t>：</a:t>
            </a:r>
            <a:r>
              <a:rPr lang="en-US" altLang="ja-JP" dirty="0"/>
              <a:t>0</a:t>
            </a:r>
            <a:r>
              <a:rPr lang="ja-JP" altLang="en-US" dirty="0"/>
              <a:t>」「色：黒」「フォント： </a:t>
            </a:r>
            <a:r>
              <a:rPr lang="en-US" altLang="ja-JP" dirty="0"/>
              <a:t>0</a:t>
            </a:r>
            <a:r>
              <a:rPr lang="ja-JP" altLang="en-US" dirty="0"/>
              <a:t>」に設定すると，画面に表示されたものをすべて消去してからディスプレイの </a:t>
            </a:r>
            <a:r>
              <a:rPr lang="en-US" altLang="ja-JP" dirty="0"/>
              <a:t>(10, 0) </a:t>
            </a:r>
            <a:r>
              <a:rPr lang="ja-JP" altLang="en-US" dirty="0"/>
              <a:t>のグリッド位置から </a:t>
            </a:r>
            <a:r>
              <a:rPr lang="en-US" altLang="ja-JP" dirty="0"/>
              <a:t>hello </a:t>
            </a:r>
            <a:r>
              <a:rPr lang="ja-JP" altLang="en-US" dirty="0"/>
              <a:t>と表示されます．</a:t>
            </a:r>
          </a:p>
          <a:p>
            <a:r>
              <a:rPr lang="ja-JP" altLang="en-US" dirty="0"/>
              <a:t>ブロック⑤：表示ブロックで「モード：テキスト＞グリッド」「テキスト：</a:t>
            </a:r>
            <a:r>
              <a:rPr lang="en-US" altLang="ja-JP" dirty="0"/>
              <a:t>python!</a:t>
            </a:r>
            <a:r>
              <a:rPr lang="ja-JP" altLang="en-US" dirty="0"/>
              <a:t>」「画面消去：偽」「</a:t>
            </a:r>
            <a:r>
              <a:rPr lang="en-US" altLang="ja-JP" dirty="0"/>
              <a:t>x </a:t>
            </a:r>
            <a:r>
              <a:rPr lang="ja-JP" altLang="en-US" dirty="0"/>
              <a:t>：</a:t>
            </a:r>
            <a:r>
              <a:rPr lang="en-US" altLang="ja-JP" dirty="0"/>
              <a:t>10</a:t>
            </a:r>
            <a:r>
              <a:rPr lang="ja-JP" altLang="en-US" dirty="0"/>
              <a:t>」「</a:t>
            </a:r>
            <a:r>
              <a:rPr lang="en-US" altLang="ja-JP" dirty="0"/>
              <a:t>y</a:t>
            </a:r>
            <a:r>
              <a:rPr lang="ja-JP" altLang="en-US" dirty="0"/>
              <a:t>： </a:t>
            </a:r>
            <a:r>
              <a:rPr lang="en-US" altLang="ja-JP" dirty="0"/>
              <a:t>1</a:t>
            </a:r>
            <a:r>
              <a:rPr lang="ja-JP" altLang="en-US" dirty="0"/>
              <a:t>」に設定すると，前の画面表示を残したままでディスプレイの</a:t>
            </a:r>
            <a:r>
              <a:rPr lang="en-US" altLang="ja-JP" dirty="0"/>
              <a:t>(10, 1) </a:t>
            </a:r>
            <a:r>
              <a:rPr lang="ja-JP" altLang="en-US" dirty="0"/>
              <a:t>のグリッド位置から </a:t>
            </a:r>
            <a:r>
              <a:rPr lang="en-US" altLang="ja-JP" dirty="0"/>
              <a:t>python!</a:t>
            </a:r>
            <a:r>
              <a:rPr lang="ja-JP" altLang="en-US" dirty="0"/>
              <a:t>と表示されます．</a:t>
            </a:r>
          </a:p>
          <a:p>
            <a:r>
              <a:rPr lang="ja-JP" altLang="en-US" dirty="0"/>
              <a:t>ブロック⑥：待機ブロックを使って </a:t>
            </a:r>
            <a:r>
              <a:rPr lang="en-US" altLang="ja-JP" dirty="0"/>
              <a:t>5 </a:t>
            </a:r>
            <a:r>
              <a:rPr lang="ja-JP" altLang="en-US" dirty="0"/>
              <a:t>秒間処理待ちをしています．</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a:xfrm>
            <a:off x="11468924" y="6492875"/>
            <a:ext cx="723076" cy="365125"/>
          </a:xfrm>
        </p:spPr>
        <p:txBody>
          <a:bodyPr/>
          <a:lstStyle/>
          <a:p>
            <a:fld id="{13AB05CA-B2B8-0B46-A3D3-7CDE1DE4FAD6}" type="slidenum">
              <a:rPr lang="ja-JP" altLang="en-US" smtClean="0"/>
              <a:pPr/>
              <a:t>87</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a:xfrm>
            <a:off x="335360" y="87036"/>
            <a:ext cx="11617291" cy="869475"/>
          </a:xfrm>
        </p:spPr>
        <p:txBody>
          <a:bodyPr/>
          <a:lstStyle/>
          <a:p>
            <a:r>
              <a:rPr lang="en-US" altLang="ja-JP" dirty="0"/>
              <a:t>4.4</a:t>
            </a:r>
            <a:r>
              <a:rPr lang="ja-JP" altLang="en-US" dirty="0"/>
              <a:t>　ディスプレイに文字を描画する</a:t>
            </a:r>
          </a:p>
        </p:txBody>
      </p:sp>
    </p:spTree>
    <p:extLst>
      <p:ext uri="{BB962C8B-B14F-4D97-AF65-F5344CB8AC3E}">
        <p14:creationId xmlns:p14="http://schemas.microsoft.com/office/powerpoint/2010/main" val="1505908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5554554"/>
          </a:xfrm>
        </p:spPr>
        <p:txBody>
          <a:bodyPr>
            <a:normAutofit/>
          </a:bodyPr>
          <a:lstStyle/>
          <a:p>
            <a:endParaRPr lang="ja-JP" altLang="en-US"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a:xfrm>
            <a:off x="11468924" y="6492875"/>
            <a:ext cx="723076" cy="365125"/>
          </a:xfrm>
        </p:spPr>
        <p:txBody>
          <a:bodyPr/>
          <a:lstStyle/>
          <a:p>
            <a:fld id="{13AB05CA-B2B8-0B46-A3D3-7CDE1DE4FAD6}" type="slidenum">
              <a:rPr lang="ja-JP" altLang="en-US" smtClean="0"/>
              <a:pPr/>
              <a:t>88</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a:xfrm>
            <a:off x="335360" y="87036"/>
            <a:ext cx="11617291" cy="869475"/>
          </a:xfrm>
        </p:spPr>
        <p:txBody>
          <a:bodyPr/>
          <a:lstStyle/>
          <a:p>
            <a:r>
              <a:rPr lang="en-US" altLang="ja-JP" dirty="0"/>
              <a:t>4.4</a:t>
            </a:r>
            <a:r>
              <a:rPr lang="ja-JP" altLang="en-US" dirty="0"/>
              <a:t>　ディスプレイに文字を描画する</a:t>
            </a:r>
          </a:p>
        </p:txBody>
      </p:sp>
      <p:pic>
        <p:nvPicPr>
          <p:cNvPr id="3" name="図 2">
            <a:extLst>
              <a:ext uri="{FF2B5EF4-FFF2-40B4-BE49-F238E27FC236}">
                <a16:creationId xmlns:a16="http://schemas.microsoft.com/office/drawing/2014/main" id="{B8467EB4-28A6-4EB1-8856-133F0B91FAD5}"/>
              </a:ext>
            </a:extLst>
          </p:cNvPr>
          <p:cNvPicPr>
            <a:picLocks noChangeAspect="1"/>
          </p:cNvPicPr>
          <p:nvPr/>
        </p:nvPicPr>
        <p:blipFill rotWithShape="1">
          <a:blip r:embed="rId2"/>
          <a:srcRect l="2" t="1" r="-744" b="-4760"/>
          <a:stretch/>
        </p:blipFill>
        <p:spPr>
          <a:xfrm>
            <a:off x="1164384" y="1432663"/>
            <a:ext cx="9863232" cy="4895566"/>
          </a:xfrm>
          <a:prstGeom prst="rect">
            <a:avLst/>
          </a:prstGeom>
        </p:spPr>
      </p:pic>
    </p:spTree>
    <p:extLst>
      <p:ext uri="{BB962C8B-B14F-4D97-AF65-F5344CB8AC3E}">
        <p14:creationId xmlns:p14="http://schemas.microsoft.com/office/powerpoint/2010/main" val="20031902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2046222"/>
          </a:xfrm>
        </p:spPr>
        <p:txBody>
          <a:bodyPr>
            <a:normAutofit/>
          </a:bodyPr>
          <a:lstStyle/>
          <a:p>
            <a:r>
              <a:rPr lang="en-US" altLang="ja-JP" sz="3200" dirty="0"/>
              <a:t>EV3 Classroom</a:t>
            </a:r>
            <a:r>
              <a:rPr lang="ja-JP" altLang="en-US" sz="3200" dirty="0"/>
              <a:t>のプログラム</a:t>
            </a:r>
            <a:endParaRPr lang="en-US" altLang="ja-JP" sz="3200" dirty="0"/>
          </a:p>
          <a:p>
            <a:r>
              <a:rPr lang="ja-JP" altLang="en-US" dirty="0"/>
              <a:t>グリッド単位での描画位置の指定はできない．</a:t>
            </a:r>
            <a:endParaRPr lang="en-US" altLang="ja-JP" dirty="0"/>
          </a:p>
          <a:p>
            <a:r>
              <a:rPr lang="ja-JP" altLang="en-US" dirty="0"/>
              <a:t>座標と行番号での描画指定はできる．</a:t>
            </a:r>
            <a:endParaRPr lang="ja-JP" altLang="en-US" sz="3200"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a:xfrm>
            <a:off x="11468924" y="6492875"/>
            <a:ext cx="723076" cy="365125"/>
          </a:xfrm>
        </p:spPr>
        <p:txBody>
          <a:bodyPr/>
          <a:lstStyle/>
          <a:p>
            <a:fld id="{13AB05CA-B2B8-0B46-A3D3-7CDE1DE4FAD6}" type="slidenum">
              <a:rPr lang="ja-JP" altLang="en-US" smtClean="0"/>
              <a:pPr/>
              <a:t>89</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a:xfrm>
            <a:off x="335360" y="87036"/>
            <a:ext cx="11617291" cy="869475"/>
          </a:xfrm>
        </p:spPr>
        <p:txBody>
          <a:bodyPr/>
          <a:lstStyle/>
          <a:p>
            <a:r>
              <a:rPr lang="en-US" altLang="ja-JP" dirty="0"/>
              <a:t>4.4</a:t>
            </a:r>
            <a:r>
              <a:rPr lang="ja-JP" altLang="en-US" dirty="0"/>
              <a:t>　ディスプレイに文字を描画する</a:t>
            </a:r>
          </a:p>
        </p:txBody>
      </p:sp>
      <p:pic>
        <p:nvPicPr>
          <p:cNvPr id="3" name="図 2">
            <a:extLst>
              <a:ext uri="{FF2B5EF4-FFF2-40B4-BE49-F238E27FC236}">
                <a16:creationId xmlns:a16="http://schemas.microsoft.com/office/drawing/2014/main" id="{42E7B9CF-D76E-400D-83C4-8865F878BB1B}"/>
              </a:ext>
            </a:extLst>
          </p:cNvPr>
          <p:cNvPicPr>
            <a:picLocks noChangeAspect="1"/>
          </p:cNvPicPr>
          <p:nvPr/>
        </p:nvPicPr>
        <p:blipFill rotWithShape="1">
          <a:blip r:embed="rId2"/>
          <a:srcRect t="2606" r="3276" b="4648"/>
          <a:stretch/>
        </p:blipFill>
        <p:spPr>
          <a:xfrm>
            <a:off x="3910297" y="2841409"/>
            <a:ext cx="3857041" cy="3929555"/>
          </a:xfrm>
          <a:prstGeom prst="rect">
            <a:avLst/>
          </a:prstGeom>
        </p:spPr>
      </p:pic>
      <p:sp>
        <p:nvSpPr>
          <p:cNvPr id="7" name="テキスト ボックス 6">
            <a:extLst>
              <a:ext uri="{FF2B5EF4-FFF2-40B4-BE49-F238E27FC236}">
                <a16:creationId xmlns:a16="http://schemas.microsoft.com/office/drawing/2014/main" id="{39F0FA85-16C7-4381-B97A-9316B23BB367}"/>
              </a:ext>
            </a:extLst>
          </p:cNvPr>
          <p:cNvSpPr txBox="1"/>
          <p:nvPr/>
        </p:nvSpPr>
        <p:spPr>
          <a:xfrm>
            <a:off x="3516987" y="3322638"/>
            <a:ext cx="475861" cy="523220"/>
          </a:xfrm>
          <a:prstGeom prst="rect">
            <a:avLst/>
          </a:prstGeom>
          <a:noFill/>
        </p:spPr>
        <p:txBody>
          <a:bodyPr wrap="square">
            <a:spAutoFit/>
          </a:bodyPr>
          <a:lstStyle/>
          <a:p>
            <a:pPr algn="ctr"/>
            <a:r>
              <a:rPr lang="ja-JP" altLang="en-US" sz="2800" dirty="0"/>
              <a:t>①</a:t>
            </a:r>
          </a:p>
        </p:txBody>
      </p:sp>
      <p:sp>
        <p:nvSpPr>
          <p:cNvPr id="8" name="テキスト ボックス 7">
            <a:extLst>
              <a:ext uri="{FF2B5EF4-FFF2-40B4-BE49-F238E27FC236}">
                <a16:creationId xmlns:a16="http://schemas.microsoft.com/office/drawing/2014/main" id="{19C4A271-DCF4-4EE0-85F4-7292936AB9EA}"/>
              </a:ext>
            </a:extLst>
          </p:cNvPr>
          <p:cNvSpPr txBox="1"/>
          <p:nvPr/>
        </p:nvSpPr>
        <p:spPr>
          <a:xfrm>
            <a:off x="3516987" y="3710889"/>
            <a:ext cx="475861" cy="523220"/>
          </a:xfrm>
          <a:prstGeom prst="rect">
            <a:avLst/>
          </a:prstGeom>
          <a:noFill/>
        </p:spPr>
        <p:txBody>
          <a:bodyPr wrap="square">
            <a:spAutoFit/>
          </a:bodyPr>
          <a:lstStyle/>
          <a:p>
            <a:pPr algn="ctr"/>
            <a:r>
              <a:rPr lang="ja-JP" altLang="en-US" sz="2800" dirty="0"/>
              <a:t>②</a:t>
            </a:r>
          </a:p>
        </p:txBody>
      </p:sp>
      <p:sp>
        <p:nvSpPr>
          <p:cNvPr id="9" name="テキスト ボックス 8">
            <a:extLst>
              <a:ext uri="{FF2B5EF4-FFF2-40B4-BE49-F238E27FC236}">
                <a16:creationId xmlns:a16="http://schemas.microsoft.com/office/drawing/2014/main" id="{816932E1-8A4E-4F56-9AFC-B7C7432BD660}"/>
              </a:ext>
            </a:extLst>
          </p:cNvPr>
          <p:cNvSpPr txBox="1"/>
          <p:nvPr/>
        </p:nvSpPr>
        <p:spPr>
          <a:xfrm>
            <a:off x="3516987" y="4099141"/>
            <a:ext cx="475861" cy="523220"/>
          </a:xfrm>
          <a:prstGeom prst="rect">
            <a:avLst/>
          </a:prstGeom>
          <a:noFill/>
        </p:spPr>
        <p:txBody>
          <a:bodyPr wrap="square">
            <a:spAutoFit/>
          </a:bodyPr>
          <a:lstStyle/>
          <a:p>
            <a:pPr algn="ctr"/>
            <a:r>
              <a:rPr lang="ja-JP" altLang="en-US" sz="2800" dirty="0"/>
              <a:t>③</a:t>
            </a:r>
          </a:p>
        </p:txBody>
      </p:sp>
      <p:sp>
        <p:nvSpPr>
          <p:cNvPr id="10" name="テキスト ボックス 9">
            <a:extLst>
              <a:ext uri="{FF2B5EF4-FFF2-40B4-BE49-F238E27FC236}">
                <a16:creationId xmlns:a16="http://schemas.microsoft.com/office/drawing/2014/main" id="{BDA38DBD-B59F-4F49-B462-41CDBD0A8709}"/>
              </a:ext>
            </a:extLst>
          </p:cNvPr>
          <p:cNvSpPr txBox="1"/>
          <p:nvPr/>
        </p:nvSpPr>
        <p:spPr>
          <a:xfrm>
            <a:off x="3516987" y="5219997"/>
            <a:ext cx="475861" cy="523220"/>
          </a:xfrm>
          <a:prstGeom prst="rect">
            <a:avLst/>
          </a:prstGeom>
          <a:noFill/>
        </p:spPr>
        <p:txBody>
          <a:bodyPr wrap="square">
            <a:spAutoFit/>
          </a:bodyPr>
          <a:lstStyle/>
          <a:p>
            <a:pPr algn="ctr"/>
            <a:r>
              <a:rPr lang="ja-JP" altLang="en-US" sz="2800" dirty="0"/>
              <a:t>④</a:t>
            </a:r>
          </a:p>
        </p:txBody>
      </p:sp>
      <p:sp>
        <p:nvSpPr>
          <p:cNvPr id="11" name="テキスト ボックス 10">
            <a:extLst>
              <a:ext uri="{FF2B5EF4-FFF2-40B4-BE49-F238E27FC236}">
                <a16:creationId xmlns:a16="http://schemas.microsoft.com/office/drawing/2014/main" id="{631A25AD-2C35-4EA4-849D-BD0C3A28070A}"/>
              </a:ext>
            </a:extLst>
          </p:cNvPr>
          <p:cNvSpPr txBox="1"/>
          <p:nvPr/>
        </p:nvSpPr>
        <p:spPr>
          <a:xfrm>
            <a:off x="3516987" y="5606181"/>
            <a:ext cx="475861" cy="523220"/>
          </a:xfrm>
          <a:prstGeom prst="rect">
            <a:avLst/>
          </a:prstGeom>
          <a:noFill/>
        </p:spPr>
        <p:txBody>
          <a:bodyPr wrap="square">
            <a:spAutoFit/>
          </a:bodyPr>
          <a:lstStyle/>
          <a:p>
            <a:pPr algn="ctr"/>
            <a:r>
              <a:rPr lang="ja-JP" altLang="en-US" sz="2800" dirty="0"/>
              <a:t>⑤</a:t>
            </a:r>
          </a:p>
        </p:txBody>
      </p:sp>
      <p:sp>
        <p:nvSpPr>
          <p:cNvPr id="12" name="テキスト ボックス 11">
            <a:extLst>
              <a:ext uri="{FF2B5EF4-FFF2-40B4-BE49-F238E27FC236}">
                <a16:creationId xmlns:a16="http://schemas.microsoft.com/office/drawing/2014/main" id="{76C209D6-C79E-4140-90BC-6FB6BAF1BE56}"/>
              </a:ext>
            </a:extLst>
          </p:cNvPr>
          <p:cNvSpPr txBox="1"/>
          <p:nvPr/>
        </p:nvSpPr>
        <p:spPr>
          <a:xfrm>
            <a:off x="3516987" y="5992366"/>
            <a:ext cx="475861" cy="523220"/>
          </a:xfrm>
          <a:prstGeom prst="rect">
            <a:avLst/>
          </a:prstGeom>
          <a:noFill/>
        </p:spPr>
        <p:txBody>
          <a:bodyPr wrap="square">
            <a:spAutoFit/>
          </a:bodyPr>
          <a:lstStyle/>
          <a:p>
            <a:pPr algn="ctr"/>
            <a:r>
              <a:rPr lang="ja-JP" altLang="en-US" sz="2800" dirty="0"/>
              <a:t>⑥</a:t>
            </a:r>
          </a:p>
        </p:txBody>
      </p:sp>
    </p:spTree>
    <p:extLst>
      <p:ext uri="{BB962C8B-B14F-4D97-AF65-F5344CB8AC3E}">
        <p14:creationId xmlns:p14="http://schemas.microsoft.com/office/powerpoint/2010/main" val="404720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2F167CE3-AADB-4184-B3AB-C0D3BEB38891}"/>
              </a:ext>
            </a:extLst>
          </p:cNvPr>
          <p:cNvSpPr>
            <a:spLocks noGrp="1"/>
          </p:cNvSpPr>
          <p:nvPr>
            <p:ph idx="1"/>
          </p:nvPr>
        </p:nvSpPr>
        <p:spPr/>
        <p:txBody>
          <a:bodyPr>
            <a:normAutofit/>
          </a:bodyPr>
          <a:lstStyle/>
          <a:p>
            <a:r>
              <a:rPr kumimoji="1" lang="en-US" altLang="ja-JP" sz="2800" dirty="0"/>
              <a:t>Ver.2.0</a:t>
            </a:r>
            <a:r>
              <a:rPr kumimoji="1" lang="ja-JP" altLang="en-US" sz="2800" dirty="0"/>
              <a:t>での大半の変化は</a:t>
            </a:r>
            <a:r>
              <a:rPr lang="ja-JP" altLang="en-US" sz="2800" dirty="0"/>
              <a:t>，新規機能の追加です．</a:t>
            </a:r>
            <a:endParaRPr lang="en-US" altLang="ja-JP" sz="2800" dirty="0"/>
          </a:p>
          <a:p>
            <a:r>
              <a:rPr kumimoji="1" lang="ja-JP" altLang="en-US" sz="2800" dirty="0"/>
              <a:t>そのため基本的には，</a:t>
            </a:r>
            <a:r>
              <a:rPr kumimoji="1" lang="en-US" altLang="ja-JP" sz="2800" dirty="0"/>
              <a:t>Ver.1.0</a:t>
            </a:r>
            <a:r>
              <a:rPr kumimoji="1" lang="ja-JP" altLang="en-US" sz="2800" dirty="0"/>
              <a:t>で書かれたプログラムはそのまま動くはずです．</a:t>
            </a:r>
            <a:endParaRPr kumimoji="1" lang="en-US" altLang="ja-JP" sz="2800" dirty="0"/>
          </a:p>
          <a:p>
            <a:r>
              <a:rPr lang="ja-JP" altLang="en-US" sz="2800" dirty="0"/>
              <a:t>ただし，既存の機能のパフォーマンス改善もされているので，プログラムによっては多少改変が必要になる可能性もあります．</a:t>
            </a:r>
            <a:endParaRPr lang="en-US" altLang="ja-JP" sz="2800" dirty="0"/>
          </a:p>
          <a:p>
            <a:r>
              <a:rPr kumimoji="1" lang="en-US" altLang="ja-JP" sz="2800" dirty="0"/>
              <a:t>Ver.1.0</a:t>
            </a:r>
            <a:r>
              <a:rPr kumimoji="1" lang="ja-JP" altLang="en-US" sz="2800" dirty="0"/>
              <a:t>のドキュメントにかかれている全ての機能は</a:t>
            </a:r>
            <a:r>
              <a:rPr kumimoji="1" lang="en-US" altLang="ja-JP" sz="2800" dirty="0"/>
              <a:t>Ver.2.0</a:t>
            </a:r>
            <a:r>
              <a:rPr kumimoji="1" lang="ja-JP" altLang="en-US" sz="2800" dirty="0"/>
              <a:t>でも使えますので，</a:t>
            </a:r>
            <a:r>
              <a:rPr lang="en-US" altLang="ja-JP" sz="2800" dirty="0"/>
              <a:t>Ver.1.0</a:t>
            </a:r>
            <a:r>
              <a:rPr lang="ja-JP" altLang="en-US" sz="2800" dirty="0"/>
              <a:t>で作っていたプログラムは，そのままで</a:t>
            </a:r>
            <a:r>
              <a:rPr lang="en-US" altLang="ja-JP" sz="2800" dirty="0"/>
              <a:t>Ver.2.0</a:t>
            </a:r>
            <a:r>
              <a:rPr lang="ja-JP" altLang="en-US" sz="2800" dirty="0"/>
              <a:t>でも動くはずです．</a:t>
            </a:r>
            <a:endParaRPr lang="en-US" altLang="ja-JP" sz="2800" dirty="0"/>
          </a:p>
          <a:p>
            <a:r>
              <a:rPr kumimoji="1" lang="ja-JP" altLang="en-US" sz="2800" dirty="0"/>
              <a:t>しかし，思い通りに動作するかしっかり確認しつつ，プログラムも新しく</a:t>
            </a:r>
            <a:r>
              <a:rPr lang="ja-JP" altLang="en-US" sz="2800" dirty="0"/>
              <a:t>書き換えることをお勧めします．</a:t>
            </a:r>
            <a:endParaRPr kumimoji="1" lang="en-US" altLang="ja-JP" sz="2800" dirty="0"/>
          </a:p>
        </p:txBody>
      </p:sp>
      <p:sp>
        <p:nvSpPr>
          <p:cNvPr id="3" name="スライド番号プレースホルダー 2">
            <a:extLst>
              <a:ext uri="{FF2B5EF4-FFF2-40B4-BE49-F238E27FC236}">
                <a16:creationId xmlns:a16="http://schemas.microsoft.com/office/drawing/2014/main" id="{CC75C47D-9B78-44A0-AE67-4735E04D0CE3}"/>
              </a:ext>
            </a:extLst>
          </p:cNvPr>
          <p:cNvSpPr>
            <a:spLocks noGrp="1"/>
          </p:cNvSpPr>
          <p:nvPr>
            <p:ph type="sldNum" sz="quarter" idx="12"/>
          </p:nvPr>
        </p:nvSpPr>
        <p:spPr/>
        <p:txBody>
          <a:bodyPr/>
          <a:lstStyle/>
          <a:p>
            <a:fld id="{13AB05CA-B2B8-0B46-A3D3-7CDE1DE4FAD6}" type="slidenum">
              <a:rPr lang="ja-JP" altLang="en-US" smtClean="0"/>
              <a:pPr/>
              <a:t>9</a:t>
            </a:fld>
            <a:endParaRPr lang="ja-JP" altLang="en-US" dirty="0"/>
          </a:p>
        </p:txBody>
      </p:sp>
      <p:sp>
        <p:nvSpPr>
          <p:cNvPr id="4" name="タイトル 3">
            <a:extLst>
              <a:ext uri="{FF2B5EF4-FFF2-40B4-BE49-F238E27FC236}">
                <a16:creationId xmlns:a16="http://schemas.microsoft.com/office/drawing/2014/main" id="{DA685DE6-14AD-4486-86E6-5E5C3477A374}"/>
              </a:ext>
            </a:extLst>
          </p:cNvPr>
          <p:cNvSpPr>
            <a:spLocks noGrp="1"/>
          </p:cNvSpPr>
          <p:nvPr>
            <p:ph type="title"/>
          </p:nvPr>
        </p:nvSpPr>
        <p:spPr/>
        <p:txBody>
          <a:bodyPr/>
          <a:lstStyle/>
          <a:p>
            <a:r>
              <a:rPr kumimoji="1" lang="ja-JP" altLang="en-US" dirty="0"/>
              <a:t>既存のプログラムのアップグレード</a:t>
            </a:r>
          </a:p>
        </p:txBody>
      </p:sp>
    </p:spTree>
    <p:extLst>
      <p:ext uri="{BB962C8B-B14F-4D97-AF65-F5344CB8AC3E}">
        <p14:creationId xmlns:p14="http://schemas.microsoft.com/office/powerpoint/2010/main" val="19876561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90</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4.4</a:t>
            </a:r>
            <a:r>
              <a:rPr lang="ja-JP" altLang="en-US" dirty="0"/>
              <a:t>　ディスプレイに文字を描画する</a:t>
            </a:r>
          </a:p>
        </p:txBody>
      </p:sp>
      <p:sp>
        <p:nvSpPr>
          <p:cNvPr id="7" name="正方形/長方形 6">
            <a:extLst>
              <a:ext uri="{FF2B5EF4-FFF2-40B4-BE49-F238E27FC236}">
                <a16:creationId xmlns:a16="http://schemas.microsoft.com/office/drawing/2014/main" id="{65223CA8-94BF-4CAF-A7D9-49D367C3B19B}"/>
              </a:ext>
            </a:extLst>
          </p:cNvPr>
          <p:cNvSpPr/>
          <p:nvPr/>
        </p:nvSpPr>
        <p:spPr>
          <a:xfrm>
            <a:off x="398861" y="1705677"/>
            <a:ext cx="5570140" cy="4787197"/>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400" dirty="0">
                <a:latin typeface="Consolas" panose="020B0609020204030204" pitchFamily="49" charset="0"/>
              </a:rPr>
              <a:t>#!/usr/bin/env </a:t>
            </a:r>
            <a:r>
              <a:rPr kumimoji="1" lang="en-US" altLang="ja-JP" sz="1400" dirty="0" err="1">
                <a:latin typeface="Consolas" panose="020B0609020204030204" pitchFamily="49" charset="0"/>
              </a:rPr>
              <a:t>pybricks-micropython</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common import *</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画面を消す</a:t>
            </a:r>
          </a:p>
          <a:p>
            <a:r>
              <a:rPr kumimoji="1" lang="en-US" altLang="ja-JP" sz="1400" dirty="0" err="1">
                <a:latin typeface="Consolas" panose="020B0609020204030204" pitchFamily="49" charset="0"/>
              </a:rPr>
              <a:t>brick.display.clear</a:t>
            </a:r>
            <a:r>
              <a:rPr kumimoji="1" lang="en-US" altLang="ja-JP" sz="1400" dirty="0">
                <a:latin typeface="Consolas" panose="020B0609020204030204" pitchFamily="49" charset="0"/>
              </a:rPr>
              <a:t>()</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hello ev3!</a:t>
            </a:r>
            <a:r>
              <a:rPr kumimoji="1" lang="ja-JP" altLang="en-US" sz="1400" dirty="0">
                <a:latin typeface="Consolas" panose="020B0609020204030204" pitchFamily="49" charset="0"/>
              </a:rPr>
              <a:t>を</a:t>
            </a:r>
            <a:r>
              <a:rPr kumimoji="1" lang="en-US" altLang="ja-JP" sz="1400" dirty="0">
                <a:latin typeface="Consolas" panose="020B0609020204030204" pitchFamily="49" charset="0"/>
              </a:rPr>
              <a:t>2</a:t>
            </a:r>
            <a:r>
              <a:rPr kumimoji="1" lang="ja-JP" altLang="en-US" sz="1400" dirty="0">
                <a:latin typeface="Consolas" panose="020B0609020204030204" pitchFamily="49" charset="0"/>
              </a:rPr>
              <a:t>行で</a:t>
            </a:r>
            <a:r>
              <a:rPr kumimoji="1" lang="en-US" altLang="ja-JP" sz="1400" dirty="0">
                <a:latin typeface="Consolas" panose="020B0609020204030204" pitchFamily="49" charset="0"/>
              </a:rPr>
              <a:t>5</a:t>
            </a:r>
            <a:r>
              <a:rPr kumimoji="1" lang="ja-JP" altLang="en-US" sz="1400" dirty="0">
                <a:latin typeface="Consolas" panose="020B0609020204030204" pitchFamily="49" charset="0"/>
              </a:rPr>
              <a:t>秒間表示する</a:t>
            </a:r>
          </a:p>
          <a:p>
            <a:r>
              <a:rPr kumimoji="1" lang="en-US" altLang="ja-JP" sz="1400" dirty="0" err="1">
                <a:latin typeface="Consolas" panose="020B0609020204030204" pitchFamily="49" charset="0"/>
              </a:rPr>
              <a:t>brick.display.text</a:t>
            </a:r>
            <a:r>
              <a:rPr kumimoji="1" lang="en-US" altLang="ja-JP" sz="1400" dirty="0">
                <a:latin typeface="Consolas" panose="020B0609020204030204" pitchFamily="49" charset="0"/>
              </a:rPr>
              <a:t>('hello', (10, 10))</a:t>
            </a:r>
          </a:p>
          <a:p>
            <a:r>
              <a:rPr kumimoji="1" lang="en-US" altLang="ja-JP" sz="1400" dirty="0" err="1">
                <a:latin typeface="Consolas" panose="020B0609020204030204" pitchFamily="49" charset="0"/>
              </a:rPr>
              <a:t>brick.display.text</a:t>
            </a:r>
            <a:r>
              <a:rPr kumimoji="1" lang="en-US" altLang="ja-JP" sz="1400" dirty="0">
                <a:latin typeface="Consolas" panose="020B0609020204030204" pitchFamily="49" charset="0"/>
              </a:rPr>
              <a:t>('ev3!', (10, 20))</a:t>
            </a:r>
          </a:p>
          <a:p>
            <a:r>
              <a:rPr kumimoji="1" lang="en-US" altLang="ja-JP" sz="1400" dirty="0">
                <a:latin typeface="Consolas" panose="020B0609020204030204" pitchFamily="49" charset="0"/>
              </a:rPr>
              <a:t>wait(5000)</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画面を消す</a:t>
            </a:r>
          </a:p>
          <a:p>
            <a:r>
              <a:rPr kumimoji="1" lang="en-US" altLang="ja-JP" sz="1400" dirty="0" err="1">
                <a:latin typeface="Consolas" panose="020B0609020204030204" pitchFamily="49" charset="0"/>
              </a:rPr>
              <a:t>brick.display.clear</a:t>
            </a:r>
            <a:r>
              <a:rPr kumimoji="1" lang="en-US" altLang="ja-JP" sz="1400" dirty="0">
                <a:latin typeface="Consolas" panose="020B0609020204030204" pitchFamily="49" charset="0"/>
              </a:rPr>
              <a:t>()</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hello python!</a:t>
            </a:r>
            <a:r>
              <a:rPr kumimoji="1" lang="ja-JP" altLang="en-US" sz="1400" dirty="0">
                <a:latin typeface="Consolas" panose="020B0609020204030204" pitchFamily="49" charset="0"/>
              </a:rPr>
              <a:t>を</a:t>
            </a:r>
            <a:r>
              <a:rPr kumimoji="1" lang="en-US" altLang="ja-JP" sz="1400" dirty="0">
                <a:latin typeface="Consolas" panose="020B0609020204030204" pitchFamily="49" charset="0"/>
              </a:rPr>
              <a:t>2</a:t>
            </a:r>
            <a:r>
              <a:rPr kumimoji="1" lang="ja-JP" altLang="en-US" sz="1400" dirty="0">
                <a:latin typeface="Consolas" panose="020B0609020204030204" pitchFamily="49" charset="0"/>
              </a:rPr>
              <a:t>行で</a:t>
            </a:r>
            <a:r>
              <a:rPr kumimoji="1" lang="en-US" altLang="ja-JP" sz="1400" dirty="0">
                <a:latin typeface="Consolas" panose="020B0609020204030204" pitchFamily="49" charset="0"/>
              </a:rPr>
              <a:t>5</a:t>
            </a:r>
            <a:r>
              <a:rPr kumimoji="1" lang="ja-JP" altLang="en-US" sz="1400" dirty="0">
                <a:latin typeface="Consolas" panose="020B0609020204030204" pitchFamily="49" charset="0"/>
              </a:rPr>
              <a:t>秒間表示する</a:t>
            </a: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座標を指定を省略すると画面の上側から一行ずつ自動的に配置される</a:t>
            </a:r>
          </a:p>
          <a:p>
            <a:r>
              <a:rPr kumimoji="1" lang="en-US" altLang="ja-JP" sz="1400" dirty="0" err="1">
                <a:latin typeface="Consolas" panose="020B0609020204030204" pitchFamily="49" charset="0"/>
              </a:rPr>
              <a:t>brick.display.text</a:t>
            </a:r>
            <a:r>
              <a:rPr kumimoji="1" lang="en-US" altLang="ja-JP" sz="1400" dirty="0">
                <a:latin typeface="Consolas" panose="020B0609020204030204" pitchFamily="49" charset="0"/>
              </a:rPr>
              <a:t>('hello')</a:t>
            </a:r>
          </a:p>
          <a:p>
            <a:r>
              <a:rPr kumimoji="1" lang="en-US" altLang="ja-JP" sz="1400" dirty="0" err="1">
                <a:latin typeface="Consolas" panose="020B0609020204030204" pitchFamily="49" charset="0"/>
              </a:rPr>
              <a:t>brick.display.text</a:t>
            </a:r>
            <a:r>
              <a:rPr kumimoji="1" lang="en-US" altLang="ja-JP" sz="1400" dirty="0">
                <a:latin typeface="Consolas" panose="020B0609020204030204" pitchFamily="49" charset="0"/>
              </a:rPr>
              <a:t>('python!')</a:t>
            </a:r>
          </a:p>
          <a:p>
            <a:r>
              <a:rPr kumimoji="1" lang="en-US" altLang="ja-JP" sz="1400" dirty="0">
                <a:latin typeface="Consolas" panose="020B0609020204030204" pitchFamily="49" charset="0"/>
              </a:rPr>
              <a:t>wait(5000)</a:t>
            </a:r>
          </a:p>
        </p:txBody>
      </p:sp>
      <p:sp>
        <p:nvSpPr>
          <p:cNvPr id="8" name="コンテンツ プレースホルダー 8">
            <a:extLst>
              <a:ext uri="{FF2B5EF4-FFF2-40B4-BE49-F238E27FC236}">
                <a16:creationId xmlns:a16="http://schemas.microsoft.com/office/drawing/2014/main" id="{77A5D98D-22B3-4033-80FB-3B6506C61FBF}"/>
              </a:ext>
            </a:extLst>
          </p:cNvPr>
          <p:cNvSpPr txBox="1">
            <a:spLocks/>
          </p:cNvSpPr>
          <p:nvPr/>
        </p:nvSpPr>
        <p:spPr>
          <a:xfrm>
            <a:off x="335360" y="1100889"/>
            <a:ext cx="5797153" cy="5554554"/>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9" name="コンテンツ プレースホルダー 8">
            <a:extLst>
              <a:ext uri="{FF2B5EF4-FFF2-40B4-BE49-F238E27FC236}">
                <a16:creationId xmlns:a16="http://schemas.microsoft.com/office/drawing/2014/main" id="{A63EF312-F48A-4391-9B26-ECF2803D5BEC}"/>
              </a:ext>
            </a:extLst>
          </p:cNvPr>
          <p:cNvSpPr txBox="1">
            <a:spLocks/>
          </p:cNvSpPr>
          <p:nvPr/>
        </p:nvSpPr>
        <p:spPr>
          <a:xfrm>
            <a:off x="6361133" y="1100889"/>
            <a:ext cx="5797153" cy="5554554"/>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ver.2</a:t>
            </a:r>
            <a:endParaRPr lang="ja-JP" altLang="en-US" sz="2800" dirty="0"/>
          </a:p>
        </p:txBody>
      </p:sp>
      <p:sp>
        <p:nvSpPr>
          <p:cNvPr id="10" name="正方形/長方形 9">
            <a:extLst>
              <a:ext uri="{FF2B5EF4-FFF2-40B4-BE49-F238E27FC236}">
                <a16:creationId xmlns:a16="http://schemas.microsoft.com/office/drawing/2014/main" id="{D8B55486-95DA-44E8-A46D-838FF093DE51}"/>
              </a:ext>
            </a:extLst>
          </p:cNvPr>
          <p:cNvSpPr/>
          <p:nvPr/>
        </p:nvSpPr>
        <p:spPr>
          <a:xfrm>
            <a:off x="6286500" y="1705677"/>
            <a:ext cx="5570140" cy="4787197"/>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400" dirty="0">
                <a:latin typeface="Consolas" panose="020B0609020204030204" pitchFamily="49" charset="0"/>
              </a:rPr>
              <a:t>#!/usr/bin/env </a:t>
            </a:r>
            <a:r>
              <a:rPr kumimoji="1" lang="en-US" altLang="ja-JP" sz="1400" dirty="0" err="1">
                <a:latin typeface="Consolas" panose="020B0609020204030204" pitchFamily="49" charset="0"/>
              </a:rPr>
              <a:t>pybricks-micropython</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common import *</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ev3 = EV3Brick()</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画面を消す</a:t>
            </a:r>
          </a:p>
          <a:p>
            <a:r>
              <a:rPr kumimoji="1" lang="en-US" altLang="ja-JP" sz="1400" dirty="0">
                <a:latin typeface="Consolas" panose="020B0609020204030204" pitchFamily="49" charset="0"/>
              </a:rPr>
              <a:t>ev3.screen.clear()</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hello</a:t>
            </a:r>
            <a:r>
              <a:rPr kumimoji="1" lang="ja-JP" altLang="en-US" sz="1400" dirty="0">
                <a:latin typeface="Consolas" panose="020B0609020204030204" pitchFamily="49" charset="0"/>
              </a:rPr>
              <a:t>と</a:t>
            </a:r>
            <a:r>
              <a:rPr kumimoji="1" lang="en-US" altLang="ja-JP" sz="1400" dirty="0">
                <a:latin typeface="Consolas" panose="020B0609020204030204" pitchFamily="49" charset="0"/>
              </a:rPr>
              <a:t>ev3!</a:t>
            </a:r>
            <a:r>
              <a:rPr kumimoji="1" lang="ja-JP" altLang="en-US" sz="1400" dirty="0">
                <a:latin typeface="Consolas" panose="020B0609020204030204" pitchFamily="49" charset="0"/>
              </a:rPr>
              <a:t>をそれぞれ</a:t>
            </a:r>
            <a:r>
              <a:rPr kumimoji="1" lang="en-US" altLang="ja-JP" sz="1400" dirty="0">
                <a:latin typeface="Consolas" panose="020B0609020204030204" pitchFamily="49" charset="0"/>
              </a:rPr>
              <a:t>(10,10), (10, 20)</a:t>
            </a:r>
            <a:r>
              <a:rPr kumimoji="1" lang="ja-JP" altLang="en-US" sz="1400" dirty="0">
                <a:latin typeface="Consolas" panose="020B0609020204030204" pitchFamily="49" charset="0"/>
              </a:rPr>
              <a:t>の座標に</a:t>
            </a:r>
            <a:r>
              <a:rPr kumimoji="1" lang="en-US" altLang="ja-JP" sz="1400" dirty="0">
                <a:latin typeface="Consolas" panose="020B0609020204030204" pitchFamily="49" charset="0"/>
              </a:rPr>
              <a:t>5</a:t>
            </a:r>
            <a:r>
              <a:rPr kumimoji="1" lang="ja-JP" altLang="en-US" sz="1400" dirty="0">
                <a:latin typeface="Consolas" panose="020B0609020204030204" pitchFamily="49" charset="0"/>
              </a:rPr>
              <a:t>秒間表示する</a:t>
            </a:r>
          </a:p>
          <a:p>
            <a:r>
              <a:rPr kumimoji="1" lang="en-US" altLang="ja-JP" sz="1400" dirty="0">
                <a:latin typeface="Consolas" panose="020B0609020204030204" pitchFamily="49" charset="0"/>
              </a:rPr>
              <a:t>ev3.screen.draw_text(10, 10, 'hello')</a:t>
            </a:r>
          </a:p>
          <a:p>
            <a:r>
              <a:rPr kumimoji="1" lang="en-US" altLang="ja-JP" sz="1400" dirty="0">
                <a:latin typeface="Consolas" panose="020B0609020204030204" pitchFamily="49" charset="0"/>
              </a:rPr>
              <a:t>ev3.screen.draw_text(10, 20, 'ev3!')</a:t>
            </a:r>
          </a:p>
          <a:p>
            <a:r>
              <a:rPr kumimoji="1" lang="en-US" altLang="ja-JP" sz="1400" dirty="0">
                <a:latin typeface="Consolas" panose="020B0609020204030204" pitchFamily="49" charset="0"/>
              </a:rPr>
              <a:t>wait(5000)</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画面を消す</a:t>
            </a:r>
          </a:p>
          <a:p>
            <a:r>
              <a:rPr kumimoji="1" lang="en-US" altLang="ja-JP" sz="1400" dirty="0">
                <a:latin typeface="Consolas" panose="020B0609020204030204" pitchFamily="49" charset="0"/>
              </a:rPr>
              <a:t>ev3.screen.clear()</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hello python!</a:t>
            </a:r>
            <a:r>
              <a:rPr kumimoji="1" lang="ja-JP" altLang="en-US" sz="1400" dirty="0">
                <a:latin typeface="Consolas" panose="020B0609020204030204" pitchFamily="49" charset="0"/>
              </a:rPr>
              <a:t>を</a:t>
            </a:r>
            <a:r>
              <a:rPr kumimoji="1" lang="en-US" altLang="ja-JP" sz="1400" dirty="0">
                <a:latin typeface="Consolas" panose="020B0609020204030204" pitchFamily="49" charset="0"/>
              </a:rPr>
              <a:t>2</a:t>
            </a:r>
            <a:r>
              <a:rPr kumimoji="1" lang="ja-JP" altLang="en-US" sz="1400" dirty="0">
                <a:latin typeface="Consolas" panose="020B0609020204030204" pitchFamily="49" charset="0"/>
              </a:rPr>
              <a:t>行で</a:t>
            </a:r>
            <a:r>
              <a:rPr kumimoji="1" lang="en-US" altLang="ja-JP" sz="1400" dirty="0">
                <a:latin typeface="Consolas" panose="020B0609020204030204" pitchFamily="49" charset="0"/>
              </a:rPr>
              <a:t>5</a:t>
            </a:r>
            <a:r>
              <a:rPr kumimoji="1" lang="ja-JP" altLang="en-US" sz="1400" dirty="0">
                <a:latin typeface="Consolas" panose="020B0609020204030204" pitchFamily="49" charset="0"/>
              </a:rPr>
              <a:t>秒間表示する</a:t>
            </a:r>
          </a:p>
          <a:p>
            <a:r>
              <a:rPr kumimoji="1" lang="en-US" altLang="ja-JP" sz="1400" dirty="0">
                <a:latin typeface="Consolas" panose="020B0609020204030204" pitchFamily="49" charset="0"/>
              </a:rPr>
              <a:t>ev3.screen.print('hello')</a:t>
            </a:r>
          </a:p>
          <a:p>
            <a:r>
              <a:rPr kumimoji="1" lang="en-US" altLang="ja-JP" sz="1400" dirty="0">
                <a:latin typeface="Consolas" panose="020B0609020204030204" pitchFamily="49" charset="0"/>
              </a:rPr>
              <a:t>ev3.screen.print('python!')</a:t>
            </a:r>
          </a:p>
          <a:p>
            <a:r>
              <a:rPr kumimoji="1" lang="en-US" altLang="ja-JP" sz="1400" dirty="0">
                <a:latin typeface="Consolas" panose="020B0609020204030204" pitchFamily="49" charset="0"/>
              </a:rPr>
              <a:t>wait(5000)</a:t>
            </a:r>
          </a:p>
        </p:txBody>
      </p:sp>
    </p:spTree>
    <p:extLst>
      <p:ext uri="{BB962C8B-B14F-4D97-AF65-F5344CB8AC3E}">
        <p14:creationId xmlns:p14="http://schemas.microsoft.com/office/powerpoint/2010/main" val="29286925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p:txBody>
          <a:bodyPr>
            <a:normAutofit/>
          </a:bodyPr>
          <a:lstStyle/>
          <a:p>
            <a:r>
              <a:rPr lang="en-US" altLang="ja-JP" dirty="0"/>
              <a:t>4.5.1</a:t>
            </a:r>
            <a:r>
              <a:rPr lang="ja-JP" altLang="en-US" dirty="0"/>
              <a:t>　パワーを指定してモーターを回転させる</a:t>
            </a:r>
            <a:endParaRPr lang="en-US" altLang="ja-JP" dirty="0"/>
          </a:p>
          <a:p>
            <a:r>
              <a:rPr lang="ja-JP" altLang="en-US" dirty="0"/>
              <a:t>ブロック①：</a:t>
            </a:r>
            <a:r>
              <a:rPr lang="en-US" altLang="ja-JP" dirty="0"/>
              <a:t>L </a:t>
            </a:r>
            <a:r>
              <a:rPr lang="ja-JP" altLang="en-US" dirty="0"/>
              <a:t>モーターブロックで「モード：オン」「パワー：</a:t>
            </a:r>
            <a:r>
              <a:rPr lang="en-US" altLang="ja-JP" dirty="0"/>
              <a:t>50</a:t>
            </a:r>
            <a:r>
              <a:rPr lang="ja-JP" altLang="en-US" dirty="0"/>
              <a:t>」に設定して，モーターを回転させています．</a:t>
            </a:r>
          </a:p>
          <a:p>
            <a:r>
              <a:rPr lang="ja-JP" altLang="en-US" dirty="0"/>
              <a:t>ブロック②：待機ブロックを使って</a:t>
            </a:r>
            <a:r>
              <a:rPr lang="en-US" altLang="ja-JP" dirty="0"/>
              <a:t>1</a:t>
            </a:r>
            <a:r>
              <a:rPr lang="ja-JP" altLang="en-US" dirty="0"/>
              <a:t>秒間待機してモーターを回転させ続けて，その後終了します．</a:t>
            </a:r>
            <a:endParaRPr lang="en-US" altLang="ja-JP" dirty="0"/>
          </a:p>
          <a:p>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91</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pic>
        <p:nvPicPr>
          <p:cNvPr id="3" name="図 2">
            <a:extLst>
              <a:ext uri="{FF2B5EF4-FFF2-40B4-BE49-F238E27FC236}">
                <a16:creationId xmlns:a16="http://schemas.microsoft.com/office/drawing/2014/main" id="{75DE21EC-FFD9-41F2-B992-B7710B53A3AE}"/>
              </a:ext>
            </a:extLst>
          </p:cNvPr>
          <p:cNvPicPr>
            <a:picLocks noChangeAspect="1"/>
          </p:cNvPicPr>
          <p:nvPr/>
        </p:nvPicPr>
        <p:blipFill>
          <a:blip r:embed="rId2"/>
          <a:stretch>
            <a:fillRect/>
          </a:stretch>
        </p:blipFill>
        <p:spPr>
          <a:xfrm>
            <a:off x="2102031" y="4153509"/>
            <a:ext cx="8060964" cy="2501934"/>
          </a:xfrm>
          <a:prstGeom prst="rect">
            <a:avLst/>
          </a:prstGeom>
        </p:spPr>
      </p:pic>
    </p:spTree>
    <p:extLst>
      <p:ext uri="{BB962C8B-B14F-4D97-AF65-F5344CB8AC3E}">
        <p14:creationId xmlns:p14="http://schemas.microsoft.com/office/powerpoint/2010/main" val="19008168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p:txBody>
          <a:bodyPr>
            <a:normAutofit/>
          </a:bodyPr>
          <a:lstStyle/>
          <a:p>
            <a:r>
              <a:rPr lang="en-US" altLang="ja-JP" dirty="0"/>
              <a:t>4.5.1</a:t>
            </a:r>
            <a:r>
              <a:rPr lang="ja-JP" altLang="en-US" dirty="0"/>
              <a:t>　パワーを指定してモーターを回転させる</a:t>
            </a:r>
            <a:endParaRPr lang="en-US" altLang="ja-JP" dirty="0"/>
          </a:p>
          <a:p>
            <a:r>
              <a:rPr lang="en-US" altLang="ja-JP" dirty="0"/>
              <a:t>EV3 Classroom</a:t>
            </a:r>
            <a:r>
              <a:rPr lang="ja-JP" altLang="en-US" dirty="0"/>
              <a:t>のプログラム</a:t>
            </a:r>
            <a:endParaRPr lang="en-US" altLang="ja-JP" dirty="0"/>
          </a:p>
          <a:p>
            <a:endParaRPr lang="ja-JP" altLang="en-US"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92</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pic>
        <p:nvPicPr>
          <p:cNvPr id="3" name="図 2">
            <a:extLst>
              <a:ext uri="{FF2B5EF4-FFF2-40B4-BE49-F238E27FC236}">
                <a16:creationId xmlns:a16="http://schemas.microsoft.com/office/drawing/2014/main" id="{9187C63E-FA41-4EFD-B522-1F572634CBE2}"/>
              </a:ext>
            </a:extLst>
          </p:cNvPr>
          <p:cNvPicPr>
            <a:picLocks noChangeAspect="1"/>
          </p:cNvPicPr>
          <p:nvPr/>
        </p:nvPicPr>
        <p:blipFill>
          <a:blip r:embed="rId2"/>
          <a:stretch>
            <a:fillRect/>
          </a:stretch>
        </p:blipFill>
        <p:spPr>
          <a:xfrm>
            <a:off x="6283244" y="2416526"/>
            <a:ext cx="4943003" cy="2920066"/>
          </a:xfrm>
          <a:prstGeom prst="rect">
            <a:avLst/>
          </a:prstGeom>
        </p:spPr>
      </p:pic>
      <p:pic>
        <p:nvPicPr>
          <p:cNvPr id="10" name="図 9">
            <a:extLst>
              <a:ext uri="{FF2B5EF4-FFF2-40B4-BE49-F238E27FC236}">
                <a16:creationId xmlns:a16="http://schemas.microsoft.com/office/drawing/2014/main" id="{E11F6F00-9471-42DE-883B-D8655BC1FECC}"/>
              </a:ext>
            </a:extLst>
          </p:cNvPr>
          <p:cNvPicPr>
            <a:picLocks noChangeAspect="1"/>
          </p:cNvPicPr>
          <p:nvPr/>
        </p:nvPicPr>
        <p:blipFill>
          <a:blip r:embed="rId3"/>
          <a:stretch>
            <a:fillRect/>
          </a:stretch>
        </p:blipFill>
        <p:spPr>
          <a:xfrm>
            <a:off x="952752" y="2406703"/>
            <a:ext cx="4546725" cy="2848138"/>
          </a:xfrm>
          <a:prstGeom prst="rect">
            <a:avLst/>
          </a:prstGeom>
        </p:spPr>
      </p:pic>
      <p:sp>
        <p:nvSpPr>
          <p:cNvPr id="7" name="吹き出し: 線 6">
            <a:extLst>
              <a:ext uri="{FF2B5EF4-FFF2-40B4-BE49-F238E27FC236}">
                <a16:creationId xmlns:a16="http://schemas.microsoft.com/office/drawing/2014/main" id="{34B2CC9F-AD30-48BE-B687-99400005AD53}"/>
              </a:ext>
            </a:extLst>
          </p:cNvPr>
          <p:cNvSpPr/>
          <p:nvPr/>
        </p:nvSpPr>
        <p:spPr>
          <a:xfrm>
            <a:off x="4510992" y="5428235"/>
            <a:ext cx="3170016" cy="1064640"/>
          </a:xfrm>
          <a:prstGeom prst="borderCallout1">
            <a:avLst>
              <a:gd name="adj1" fmla="val -433"/>
              <a:gd name="adj2" fmla="val 10908"/>
              <a:gd name="adj3" fmla="val -152445"/>
              <a:gd name="adj4" fmla="val -24257"/>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600" dirty="0"/>
              <a:t>EV3-SW</a:t>
            </a:r>
            <a:r>
              <a:rPr kumimoji="1" lang="ja-JP" altLang="en-US" sz="1600" dirty="0"/>
              <a:t>のパワーと，</a:t>
            </a:r>
            <a:br>
              <a:rPr kumimoji="1" lang="en-US" altLang="ja-JP" sz="1600" dirty="0"/>
            </a:br>
            <a:r>
              <a:rPr kumimoji="1" lang="en-US" altLang="ja-JP" sz="1600" dirty="0"/>
              <a:t>EV3 Classroom</a:t>
            </a:r>
            <a:r>
              <a:rPr lang="ja-JP" altLang="en-US" sz="1600" dirty="0"/>
              <a:t>の動力</a:t>
            </a:r>
            <a:r>
              <a:rPr lang="en-US" altLang="ja-JP" sz="1600" dirty="0"/>
              <a:t>/</a:t>
            </a:r>
            <a:r>
              <a:rPr lang="ja-JP" altLang="en-US" sz="1600" dirty="0"/>
              <a:t>スピードが等価なのかは不明です．</a:t>
            </a:r>
            <a:endParaRPr kumimoji="1" lang="en-US" altLang="ja-JP" sz="1600" dirty="0"/>
          </a:p>
        </p:txBody>
      </p:sp>
      <p:cxnSp>
        <p:nvCxnSpPr>
          <p:cNvPr id="12" name="直線矢印コネクタ 11">
            <a:extLst>
              <a:ext uri="{FF2B5EF4-FFF2-40B4-BE49-F238E27FC236}">
                <a16:creationId xmlns:a16="http://schemas.microsoft.com/office/drawing/2014/main" id="{AECACC85-3A63-46E9-972F-0D04E4D80591}"/>
              </a:ext>
            </a:extLst>
          </p:cNvPr>
          <p:cNvCxnSpPr>
            <a:cxnSpLocks/>
          </p:cNvCxnSpPr>
          <p:nvPr/>
        </p:nvCxnSpPr>
        <p:spPr>
          <a:xfrm flipV="1">
            <a:off x="7293382" y="3876559"/>
            <a:ext cx="1602140" cy="1551676"/>
          </a:xfrm>
          <a:prstGeom prst="straightConnector1">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cxnSp>
      <p:sp>
        <p:nvSpPr>
          <p:cNvPr id="9" name="テキスト ボックス 8">
            <a:extLst>
              <a:ext uri="{FF2B5EF4-FFF2-40B4-BE49-F238E27FC236}">
                <a16:creationId xmlns:a16="http://schemas.microsoft.com/office/drawing/2014/main" id="{AB5BBB54-5628-45CC-8898-FD550DA3DF41}"/>
              </a:ext>
            </a:extLst>
          </p:cNvPr>
          <p:cNvSpPr txBox="1"/>
          <p:nvPr/>
        </p:nvSpPr>
        <p:spPr>
          <a:xfrm>
            <a:off x="593290" y="3488308"/>
            <a:ext cx="475861" cy="523220"/>
          </a:xfrm>
          <a:prstGeom prst="rect">
            <a:avLst/>
          </a:prstGeom>
          <a:noFill/>
        </p:spPr>
        <p:txBody>
          <a:bodyPr wrap="square">
            <a:spAutoFit/>
          </a:bodyPr>
          <a:lstStyle/>
          <a:p>
            <a:pPr algn="ctr"/>
            <a:r>
              <a:rPr lang="ja-JP" altLang="en-US" sz="2800" dirty="0"/>
              <a:t>①</a:t>
            </a:r>
          </a:p>
        </p:txBody>
      </p:sp>
      <p:sp>
        <p:nvSpPr>
          <p:cNvPr id="11" name="テキスト ボックス 10">
            <a:extLst>
              <a:ext uri="{FF2B5EF4-FFF2-40B4-BE49-F238E27FC236}">
                <a16:creationId xmlns:a16="http://schemas.microsoft.com/office/drawing/2014/main" id="{1A4204B3-A503-40E0-BA4E-04EE483C0DFA}"/>
              </a:ext>
            </a:extLst>
          </p:cNvPr>
          <p:cNvSpPr txBox="1"/>
          <p:nvPr/>
        </p:nvSpPr>
        <p:spPr>
          <a:xfrm>
            <a:off x="593290" y="4061969"/>
            <a:ext cx="475861" cy="523220"/>
          </a:xfrm>
          <a:prstGeom prst="rect">
            <a:avLst/>
          </a:prstGeom>
          <a:noFill/>
        </p:spPr>
        <p:txBody>
          <a:bodyPr wrap="square">
            <a:spAutoFit/>
          </a:bodyPr>
          <a:lstStyle/>
          <a:p>
            <a:pPr algn="ctr"/>
            <a:r>
              <a:rPr lang="ja-JP" altLang="en-US" sz="2800" dirty="0"/>
              <a:t>②</a:t>
            </a:r>
          </a:p>
        </p:txBody>
      </p:sp>
      <p:sp>
        <p:nvSpPr>
          <p:cNvPr id="17" name="テキスト ボックス 16">
            <a:extLst>
              <a:ext uri="{FF2B5EF4-FFF2-40B4-BE49-F238E27FC236}">
                <a16:creationId xmlns:a16="http://schemas.microsoft.com/office/drawing/2014/main" id="{35A48D76-DB04-4705-9057-9F7DD167AFC5}"/>
              </a:ext>
            </a:extLst>
          </p:cNvPr>
          <p:cNvSpPr txBox="1"/>
          <p:nvPr/>
        </p:nvSpPr>
        <p:spPr>
          <a:xfrm>
            <a:off x="5960470" y="3488308"/>
            <a:ext cx="475861" cy="523220"/>
          </a:xfrm>
          <a:prstGeom prst="rect">
            <a:avLst/>
          </a:prstGeom>
          <a:noFill/>
        </p:spPr>
        <p:txBody>
          <a:bodyPr wrap="square">
            <a:spAutoFit/>
          </a:bodyPr>
          <a:lstStyle/>
          <a:p>
            <a:pPr algn="ctr"/>
            <a:r>
              <a:rPr lang="ja-JP" altLang="en-US" sz="2800" dirty="0"/>
              <a:t>①</a:t>
            </a:r>
          </a:p>
        </p:txBody>
      </p:sp>
      <p:sp>
        <p:nvSpPr>
          <p:cNvPr id="18" name="テキスト ボックス 17">
            <a:extLst>
              <a:ext uri="{FF2B5EF4-FFF2-40B4-BE49-F238E27FC236}">
                <a16:creationId xmlns:a16="http://schemas.microsoft.com/office/drawing/2014/main" id="{EFC08674-FBEC-40B8-B1CD-778FED9D48D5}"/>
              </a:ext>
            </a:extLst>
          </p:cNvPr>
          <p:cNvSpPr txBox="1"/>
          <p:nvPr/>
        </p:nvSpPr>
        <p:spPr>
          <a:xfrm>
            <a:off x="5960470" y="4061969"/>
            <a:ext cx="475861" cy="523220"/>
          </a:xfrm>
          <a:prstGeom prst="rect">
            <a:avLst/>
          </a:prstGeom>
          <a:noFill/>
        </p:spPr>
        <p:txBody>
          <a:bodyPr wrap="square">
            <a:spAutoFit/>
          </a:bodyPr>
          <a:lstStyle/>
          <a:p>
            <a:pPr algn="ctr"/>
            <a:r>
              <a:rPr lang="ja-JP" altLang="en-US" sz="2800" dirty="0"/>
              <a:t>②</a:t>
            </a:r>
          </a:p>
        </p:txBody>
      </p:sp>
    </p:spTree>
    <p:extLst>
      <p:ext uri="{BB962C8B-B14F-4D97-AF65-F5344CB8AC3E}">
        <p14:creationId xmlns:p14="http://schemas.microsoft.com/office/powerpoint/2010/main" val="13227303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609600"/>
          </a:xfrm>
        </p:spPr>
        <p:txBody>
          <a:bodyPr>
            <a:normAutofit/>
          </a:bodyPr>
          <a:lstStyle/>
          <a:p>
            <a:r>
              <a:rPr lang="en-US" altLang="ja-JP" dirty="0"/>
              <a:t>4.5.1</a:t>
            </a:r>
            <a:r>
              <a:rPr lang="ja-JP" altLang="en-US" dirty="0"/>
              <a:t>　パワーを指定してモーターを回転させる</a:t>
            </a:r>
            <a:endParaRPr lang="en-US" altLang="ja-JP" dirty="0"/>
          </a:p>
          <a:p>
            <a:endParaRPr lang="en-US" altLang="ja-JP"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93</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sp>
        <p:nvSpPr>
          <p:cNvPr id="7" name="正方形/長方形 6">
            <a:extLst>
              <a:ext uri="{FF2B5EF4-FFF2-40B4-BE49-F238E27FC236}">
                <a16:creationId xmlns:a16="http://schemas.microsoft.com/office/drawing/2014/main" id="{70C249A6-C95F-424E-89A4-D6DB4F2BD2D7}"/>
              </a:ext>
            </a:extLst>
          </p:cNvPr>
          <p:cNvSpPr/>
          <p:nvPr/>
        </p:nvSpPr>
        <p:spPr>
          <a:xfrm>
            <a:off x="660268" y="2436126"/>
            <a:ext cx="5241874" cy="2223680"/>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2000" dirty="0">
                <a:latin typeface="Consolas" panose="020B0609020204030204" pitchFamily="49" charset="0"/>
              </a:rPr>
              <a:t>#!/usr/bin/env </a:t>
            </a:r>
            <a:r>
              <a:rPr kumimoji="1" lang="en-US" altLang="ja-JP" sz="2000" dirty="0" err="1">
                <a:latin typeface="Consolas" panose="020B0609020204030204" pitchFamily="49" charset="0"/>
              </a:rPr>
              <a:t>pybricks-micropython</a:t>
            </a:r>
            <a:endParaRPr kumimoji="1" lang="en-US" altLang="ja-JP" sz="2000" dirty="0">
              <a:latin typeface="Consolas" panose="020B0609020204030204" pitchFamily="49" charset="0"/>
            </a:endParaRPr>
          </a:p>
          <a:p>
            <a:r>
              <a:rPr kumimoji="1" lang="en-US" altLang="ja-JP" sz="2000" dirty="0">
                <a:latin typeface="Consolas" panose="020B0609020204030204" pitchFamily="49" charset="0"/>
              </a:rPr>
              <a:t>from common import *</a:t>
            </a:r>
          </a:p>
          <a:p>
            <a:endParaRPr kumimoji="1" lang="en-US" altLang="ja-JP" sz="2000" dirty="0">
              <a:latin typeface="Consolas" panose="020B0609020204030204" pitchFamily="49" charset="0"/>
            </a:endParaRPr>
          </a:p>
          <a:p>
            <a:r>
              <a:rPr kumimoji="1" lang="en-US" altLang="ja-JP" sz="2000" dirty="0" err="1">
                <a:latin typeface="Consolas" panose="020B0609020204030204" pitchFamily="49" charset="0"/>
              </a:rPr>
              <a:t>lmotor</a:t>
            </a:r>
            <a:r>
              <a:rPr kumimoji="1" lang="en-US" altLang="ja-JP" sz="2000" dirty="0">
                <a:latin typeface="Consolas" panose="020B0609020204030204" pitchFamily="49" charset="0"/>
              </a:rPr>
              <a:t> = Motor(</a:t>
            </a:r>
            <a:r>
              <a:rPr kumimoji="1" lang="en-US" altLang="ja-JP" sz="2000" dirty="0" err="1">
                <a:latin typeface="Consolas" panose="020B0609020204030204" pitchFamily="49" charset="0"/>
              </a:rPr>
              <a:t>Port.B</a:t>
            </a:r>
            <a:r>
              <a:rPr kumimoji="1" lang="en-US" altLang="ja-JP" sz="2000" dirty="0">
                <a:latin typeface="Consolas" panose="020B0609020204030204" pitchFamily="49" charset="0"/>
              </a:rPr>
              <a:t>)</a:t>
            </a:r>
          </a:p>
          <a:p>
            <a:r>
              <a:rPr kumimoji="1" lang="en-US" altLang="ja-JP" sz="2000" dirty="0" err="1">
                <a:latin typeface="Consolas" panose="020B0609020204030204" pitchFamily="49" charset="0"/>
              </a:rPr>
              <a:t>lmotor.dc</a:t>
            </a:r>
            <a:r>
              <a:rPr kumimoji="1" lang="en-US" altLang="ja-JP" sz="2000" dirty="0">
                <a:latin typeface="Consolas" panose="020B0609020204030204" pitchFamily="49" charset="0"/>
              </a:rPr>
              <a:t>(50)</a:t>
            </a:r>
          </a:p>
          <a:p>
            <a:r>
              <a:rPr kumimoji="1" lang="en-US" altLang="ja-JP" sz="2000" dirty="0">
                <a:latin typeface="Consolas" panose="020B0609020204030204" pitchFamily="49" charset="0"/>
              </a:rPr>
              <a:t>wait(1000)</a:t>
            </a:r>
          </a:p>
        </p:txBody>
      </p:sp>
      <p:sp>
        <p:nvSpPr>
          <p:cNvPr id="8" name="コンテンツ プレースホルダー 8">
            <a:extLst>
              <a:ext uri="{FF2B5EF4-FFF2-40B4-BE49-F238E27FC236}">
                <a16:creationId xmlns:a16="http://schemas.microsoft.com/office/drawing/2014/main" id="{554D3D77-9EFD-4988-A41F-AE2354D365F8}"/>
              </a:ext>
            </a:extLst>
          </p:cNvPr>
          <p:cNvSpPr txBox="1">
            <a:spLocks/>
          </p:cNvSpPr>
          <p:nvPr/>
        </p:nvSpPr>
        <p:spPr>
          <a:xfrm>
            <a:off x="335360" y="1710489"/>
            <a:ext cx="5797153" cy="1132102"/>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9" name="コンテンツ プレースホルダー 8">
            <a:extLst>
              <a:ext uri="{FF2B5EF4-FFF2-40B4-BE49-F238E27FC236}">
                <a16:creationId xmlns:a16="http://schemas.microsoft.com/office/drawing/2014/main" id="{4A890B85-47B7-47DB-ABF3-3AD85081E333}"/>
              </a:ext>
            </a:extLst>
          </p:cNvPr>
          <p:cNvSpPr txBox="1">
            <a:spLocks/>
          </p:cNvSpPr>
          <p:nvPr/>
        </p:nvSpPr>
        <p:spPr>
          <a:xfrm>
            <a:off x="6361133" y="1710489"/>
            <a:ext cx="5797153" cy="1132102"/>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ver.2</a:t>
            </a:r>
          </a:p>
          <a:p>
            <a:pPr marL="0" indent="0">
              <a:buNone/>
            </a:pPr>
            <a:r>
              <a:rPr lang="ja-JP" altLang="en-US" sz="2800" dirty="0"/>
              <a:t>（変更なし）</a:t>
            </a:r>
          </a:p>
        </p:txBody>
      </p:sp>
    </p:spTree>
    <p:extLst>
      <p:ext uri="{BB962C8B-B14F-4D97-AF65-F5344CB8AC3E}">
        <p14:creationId xmlns:p14="http://schemas.microsoft.com/office/powerpoint/2010/main" val="16654142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90"/>
            <a:ext cx="11617291" cy="3963444"/>
          </a:xfrm>
        </p:spPr>
        <p:txBody>
          <a:bodyPr>
            <a:normAutofit fontScale="85000" lnSpcReduction="20000"/>
          </a:bodyPr>
          <a:lstStyle/>
          <a:p>
            <a:r>
              <a:rPr lang="en-US" altLang="ja-JP" dirty="0"/>
              <a:t>4.5.2</a:t>
            </a:r>
            <a:r>
              <a:rPr lang="ja-JP" altLang="en-US" dirty="0"/>
              <a:t>　回転角度を指定してモーターを回転させる</a:t>
            </a:r>
            <a:endParaRPr lang="en-US" altLang="ja-JP" dirty="0"/>
          </a:p>
          <a:p>
            <a:r>
              <a:rPr lang="ja-JP" altLang="en-US" dirty="0"/>
              <a:t>ブロック①：</a:t>
            </a:r>
            <a:r>
              <a:rPr lang="en-US" altLang="ja-JP" dirty="0"/>
              <a:t>L </a:t>
            </a:r>
            <a:r>
              <a:rPr lang="ja-JP" altLang="en-US" dirty="0"/>
              <a:t>モーターブロックで，「モード：角度」「パワー：</a:t>
            </a:r>
            <a:r>
              <a:rPr lang="en-US" altLang="ja-JP" dirty="0"/>
              <a:t>50</a:t>
            </a:r>
            <a:r>
              <a:rPr lang="ja-JP" altLang="en-US" dirty="0"/>
              <a:t>」「度：</a:t>
            </a:r>
            <a:r>
              <a:rPr lang="en-US" altLang="ja-JP" dirty="0"/>
              <a:t>360</a:t>
            </a:r>
            <a:r>
              <a:rPr lang="ja-JP" altLang="en-US" dirty="0"/>
              <a:t>」「ブレーキ方法：真」に設定すると，モーターが </a:t>
            </a:r>
            <a:r>
              <a:rPr lang="en-US" altLang="ja-JP" dirty="0"/>
              <a:t>1 </a:t>
            </a:r>
            <a:r>
              <a:rPr lang="ja-JP" altLang="en-US" dirty="0"/>
              <a:t>回転（</a:t>
            </a:r>
            <a:r>
              <a:rPr lang="en-US" altLang="ja-JP" dirty="0"/>
              <a:t>360 </a:t>
            </a:r>
            <a:r>
              <a:rPr lang="ja-JP" altLang="en-US" dirty="0"/>
              <a:t>度回転）するまで動きます．ブレーキ方法を真に設定しているので，ブレーキがかかってピタッと止まります．</a:t>
            </a:r>
          </a:p>
          <a:p>
            <a:r>
              <a:rPr lang="ja-JP" altLang="en-US" dirty="0"/>
              <a:t>ブロック②：待機ブロックを使って </a:t>
            </a:r>
            <a:r>
              <a:rPr lang="en-US" altLang="ja-JP" dirty="0"/>
              <a:t>1 </a:t>
            </a:r>
            <a:r>
              <a:rPr lang="ja-JP" altLang="en-US" dirty="0"/>
              <a:t>秒間待機します．</a:t>
            </a:r>
          </a:p>
          <a:p>
            <a:r>
              <a:rPr lang="ja-JP" altLang="en-US" dirty="0"/>
              <a:t>ブロック③：①と同様に </a:t>
            </a:r>
            <a:r>
              <a:rPr lang="en-US" altLang="ja-JP" dirty="0"/>
              <a:t>L </a:t>
            </a:r>
            <a:r>
              <a:rPr lang="ja-JP" altLang="en-US" dirty="0"/>
              <a:t>モーターブロックを用意していますが，「ブレーキ方法：偽」に設定しています．そのため，モーターが </a:t>
            </a:r>
            <a:r>
              <a:rPr lang="en-US" altLang="ja-JP" dirty="0"/>
              <a:t>1 </a:t>
            </a:r>
            <a:r>
              <a:rPr lang="ja-JP" altLang="en-US" dirty="0"/>
              <a:t>回転した後もブレーキはかからずゆっくりと止まります．</a:t>
            </a:r>
          </a:p>
          <a:p>
            <a:r>
              <a:rPr lang="ja-JP" altLang="en-US" dirty="0"/>
              <a:t>ブロック④：待機ブロックを使って </a:t>
            </a:r>
            <a:r>
              <a:rPr lang="en-US" altLang="ja-JP" dirty="0"/>
              <a:t>1 </a:t>
            </a:r>
            <a:r>
              <a:rPr lang="ja-JP" altLang="en-US" dirty="0"/>
              <a:t>秒間待機します．</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94</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pic>
        <p:nvPicPr>
          <p:cNvPr id="3" name="図 2">
            <a:extLst>
              <a:ext uri="{FF2B5EF4-FFF2-40B4-BE49-F238E27FC236}">
                <a16:creationId xmlns:a16="http://schemas.microsoft.com/office/drawing/2014/main" id="{1F037DC3-3527-44A8-9E24-DDDD15041B9C}"/>
              </a:ext>
            </a:extLst>
          </p:cNvPr>
          <p:cNvPicPr>
            <a:picLocks noChangeAspect="1"/>
          </p:cNvPicPr>
          <p:nvPr/>
        </p:nvPicPr>
        <p:blipFill>
          <a:blip r:embed="rId2"/>
          <a:stretch>
            <a:fillRect/>
          </a:stretch>
        </p:blipFill>
        <p:spPr>
          <a:xfrm>
            <a:off x="2155597" y="4860252"/>
            <a:ext cx="7859259" cy="1962156"/>
          </a:xfrm>
          <a:prstGeom prst="rect">
            <a:avLst/>
          </a:prstGeom>
        </p:spPr>
      </p:pic>
    </p:spTree>
    <p:extLst>
      <p:ext uri="{BB962C8B-B14F-4D97-AF65-F5344CB8AC3E}">
        <p14:creationId xmlns:p14="http://schemas.microsoft.com/office/powerpoint/2010/main" val="27437113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90"/>
            <a:ext cx="11617291" cy="1364603"/>
          </a:xfrm>
        </p:spPr>
        <p:txBody>
          <a:bodyPr>
            <a:normAutofit/>
          </a:bodyPr>
          <a:lstStyle/>
          <a:p>
            <a:r>
              <a:rPr lang="en-US" altLang="ja-JP" dirty="0"/>
              <a:t>4.5.2</a:t>
            </a:r>
            <a:r>
              <a:rPr lang="ja-JP" altLang="en-US" dirty="0"/>
              <a:t>　回転角度を指定してモーターを回転させる</a:t>
            </a:r>
            <a:endParaRPr lang="en-US" altLang="ja-JP" dirty="0"/>
          </a:p>
          <a:p>
            <a:r>
              <a:rPr lang="en-US" altLang="ja-JP" dirty="0"/>
              <a:t>EV3 Classroom</a:t>
            </a:r>
            <a:r>
              <a:rPr lang="ja-JP" altLang="en-US" dirty="0"/>
              <a:t>のプログラム</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95</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pic>
        <p:nvPicPr>
          <p:cNvPr id="8" name="図 7">
            <a:extLst>
              <a:ext uri="{FF2B5EF4-FFF2-40B4-BE49-F238E27FC236}">
                <a16:creationId xmlns:a16="http://schemas.microsoft.com/office/drawing/2014/main" id="{DB7CCE4C-BB12-4D05-A76E-26F148E3A18C}"/>
              </a:ext>
            </a:extLst>
          </p:cNvPr>
          <p:cNvPicPr>
            <a:picLocks noChangeAspect="1"/>
          </p:cNvPicPr>
          <p:nvPr/>
        </p:nvPicPr>
        <p:blipFill>
          <a:blip r:embed="rId2"/>
          <a:stretch>
            <a:fillRect/>
          </a:stretch>
        </p:blipFill>
        <p:spPr>
          <a:xfrm>
            <a:off x="1404095" y="2258280"/>
            <a:ext cx="3804010" cy="4441808"/>
          </a:xfrm>
          <a:prstGeom prst="rect">
            <a:avLst/>
          </a:prstGeom>
        </p:spPr>
      </p:pic>
      <p:sp>
        <p:nvSpPr>
          <p:cNvPr id="12" name="吹き出し: 線 11">
            <a:extLst>
              <a:ext uri="{FF2B5EF4-FFF2-40B4-BE49-F238E27FC236}">
                <a16:creationId xmlns:a16="http://schemas.microsoft.com/office/drawing/2014/main" id="{E2E6AB15-1DD0-46F4-9233-B597C56CFCF1}"/>
              </a:ext>
            </a:extLst>
          </p:cNvPr>
          <p:cNvSpPr/>
          <p:nvPr/>
        </p:nvSpPr>
        <p:spPr>
          <a:xfrm>
            <a:off x="6283151" y="3151377"/>
            <a:ext cx="3974030" cy="555245"/>
          </a:xfrm>
          <a:prstGeom prst="borderCallout1">
            <a:avLst>
              <a:gd name="adj1" fmla="val 47898"/>
              <a:gd name="adj2" fmla="val 222"/>
              <a:gd name="adj3" fmla="val 58387"/>
              <a:gd name="adj4" fmla="val -35701"/>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ブレーキをかけてピタッと止めます．</a:t>
            </a:r>
            <a:endParaRPr kumimoji="1" lang="en-US" altLang="ja-JP" sz="1600" dirty="0"/>
          </a:p>
        </p:txBody>
      </p:sp>
      <p:sp>
        <p:nvSpPr>
          <p:cNvPr id="13" name="吹き出し: 線 12">
            <a:extLst>
              <a:ext uri="{FF2B5EF4-FFF2-40B4-BE49-F238E27FC236}">
                <a16:creationId xmlns:a16="http://schemas.microsoft.com/office/drawing/2014/main" id="{AA79841B-29B4-414E-A9EC-05D0A2C1FB11}"/>
              </a:ext>
            </a:extLst>
          </p:cNvPr>
          <p:cNvSpPr/>
          <p:nvPr/>
        </p:nvSpPr>
        <p:spPr>
          <a:xfrm>
            <a:off x="6283151" y="4850968"/>
            <a:ext cx="3974030" cy="555245"/>
          </a:xfrm>
          <a:prstGeom prst="borderCallout1">
            <a:avLst>
              <a:gd name="adj1" fmla="val 47898"/>
              <a:gd name="adj2" fmla="val 222"/>
              <a:gd name="adj3" fmla="val 58387"/>
              <a:gd name="adj4" fmla="val -35701"/>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ブレーキをかけずゆっくりと止めます．</a:t>
            </a:r>
            <a:endParaRPr kumimoji="1" lang="en-US" altLang="ja-JP" sz="1600" dirty="0"/>
          </a:p>
        </p:txBody>
      </p:sp>
      <p:sp>
        <p:nvSpPr>
          <p:cNvPr id="15" name="吹き出し: 線 14">
            <a:extLst>
              <a:ext uri="{FF2B5EF4-FFF2-40B4-BE49-F238E27FC236}">
                <a16:creationId xmlns:a16="http://schemas.microsoft.com/office/drawing/2014/main" id="{0CA0C29B-FAF6-4DAF-BEE4-553C1D7A4F16}"/>
              </a:ext>
            </a:extLst>
          </p:cNvPr>
          <p:cNvSpPr/>
          <p:nvPr/>
        </p:nvSpPr>
        <p:spPr>
          <a:xfrm>
            <a:off x="6283151" y="3837261"/>
            <a:ext cx="3974030" cy="555245"/>
          </a:xfrm>
          <a:prstGeom prst="borderCallout1">
            <a:avLst>
              <a:gd name="adj1" fmla="val 47898"/>
              <a:gd name="adj2" fmla="val 222"/>
              <a:gd name="adj3" fmla="val 26166"/>
              <a:gd name="adj4" fmla="val -29198"/>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600" dirty="0"/>
              <a:t>B</a:t>
            </a:r>
            <a:r>
              <a:rPr kumimoji="1" lang="ja-JP" altLang="en-US" sz="1600" dirty="0"/>
              <a:t>に接続されたモーターを時計回りに</a:t>
            </a:r>
            <a:endParaRPr kumimoji="1" lang="en-US" altLang="ja-JP" sz="1600" dirty="0"/>
          </a:p>
          <a:p>
            <a:pPr algn="ctr"/>
            <a:r>
              <a:rPr kumimoji="1" lang="en-US" altLang="ja-JP" sz="1600" dirty="0"/>
              <a:t>360</a:t>
            </a:r>
            <a:r>
              <a:rPr kumimoji="1" lang="ja-JP" altLang="en-US" sz="1600" dirty="0"/>
              <a:t>度回転させます．</a:t>
            </a:r>
            <a:endParaRPr kumimoji="1" lang="en-US" altLang="ja-JP" sz="1600" dirty="0"/>
          </a:p>
        </p:txBody>
      </p:sp>
      <p:sp>
        <p:nvSpPr>
          <p:cNvPr id="16" name="吹き出し: 線 15">
            <a:extLst>
              <a:ext uri="{FF2B5EF4-FFF2-40B4-BE49-F238E27FC236}">
                <a16:creationId xmlns:a16="http://schemas.microsoft.com/office/drawing/2014/main" id="{35CD824E-A9CD-4024-B3EC-B7646C630363}"/>
              </a:ext>
            </a:extLst>
          </p:cNvPr>
          <p:cNvSpPr/>
          <p:nvPr/>
        </p:nvSpPr>
        <p:spPr>
          <a:xfrm>
            <a:off x="6283151" y="5587052"/>
            <a:ext cx="3974030" cy="555245"/>
          </a:xfrm>
          <a:prstGeom prst="borderCallout1">
            <a:avLst>
              <a:gd name="adj1" fmla="val 47898"/>
              <a:gd name="adj2" fmla="val 222"/>
              <a:gd name="adj3" fmla="val 11845"/>
              <a:gd name="adj4" fmla="val -29198"/>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en-US" altLang="ja-JP" sz="1600" dirty="0"/>
              <a:t>B</a:t>
            </a:r>
            <a:r>
              <a:rPr kumimoji="1" lang="ja-JP" altLang="en-US" sz="1600" dirty="0"/>
              <a:t>に接続されたモーターを時計回りに</a:t>
            </a:r>
            <a:endParaRPr kumimoji="1" lang="en-US" altLang="ja-JP" sz="1600" dirty="0"/>
          </a:p>
          <a:p>
            <a:pPr algn="ctr"/>
            <a:r>
              <a:rPr kumimoji="1" lang="en-US" altLang="ja-JP" sz="1600" dirty="0"/>
              <a:t>360</a:t>
            </a:r>
            <a:r>
              <a:rPr kumimoji="1" lang="ja-JP" altLang="en-US" sz="1600" dirty="0"/>
              <a:t>度回転させます．</a:t>
            </a:r>
            <a:endParaRPr kumimoji="1" lang="en-US" altLang="ja-JP" sz="1600" dirty="0"/>
          </a:p>
        </p:txBody>
      </p:sp>
      <p:sp>
        <p:nvSpPr>
          <p:cNvPr id="10" name="テキスト ボックス 9">
            <a:extLst>
              <a:ext uri="{FF2B5EF4-FFF2-40B4-BE49-F238E27FC236}">
                <a16:creationId xmlns:a16="http://schemas.microsoft.com/office/drawing/2014/main" id="{D0EF2205-4757-4BCF-93E0-128FA444CE75}"/>
              </a:ext>
            </a:extLst>
          </p:cNvPr>
          <p:cNvSpPr txBox="1"/>
          <p:nvPr/>
        </p:nvSpPr>
        <p:spPr>
          <a:xfrm>
            <a:off x="983337" y="2869268"/>
            <a:ext cx="475861" cy="523220"/>
          </a:xfrm>
          <a:prstGeom prst="rect">
            <a:avLst/>
          </a:prstGeom>
          <a:noFill/>
        </p:spPr>
        <p:txBody>
          <a:bodyPr wrap="square">
            <a:spAutoFit/>
          </a:bodyPr>
          <a:lstStyle/>
          <a:p>
            <a:pPr algn="ctr"/>
            <a:r>
              <a:rPr lang="ja-JP" altLang="en-US" sz="2800" dirty="0"/>
              <a:t>①</a:t>
            </a:r>
          </a:p>
        </p:txBody>
      </p:sp>
      <p:sp>
        <p:nvSpPr>
          <p:cNvPr id="11" name="テキスト ボックス 10">
            <a:extLst>
              <a:ext uri="{FF2B5EF4-FFF2-40B4-BE49-F238E27FC236}">
                <a16:creationId xmlns:a16="http://schemas.microsoft.com/office/drawing/2014/main" id="{49038331-B629-4E87-94F4-B9C0F4609025}"/>
              </a:ext>
            </a:extLst>
          </p:cNvPr>
          <p:cNvSpPr txBox="1"/>
          <p:nvPr/>
        </p:nvSpPr>
        <p:spPr>
          <a:xfrm>
            <a:off x="983337" y="4113846"/>
            <a:ext cx="475861" cy="523220"/>
          </a:xfrm>
          <a:prstGeom prst="rect">
            <a:avLst/>
          </a:prstGeom>
          <a:noFill/>
        </p:spPr>
        <p:txBody>
          <a:bodyPr wrap="square">
            <a:spAutoFit/>
          </a:bodyPr>
          <a:lstStyle/>
          <a:p>
            <a:pPr algn="ctr"/>
            <a:r>
              <a:rPr lang="ja-JP" altLang="en-US" sz="2800" dirty="0"/>
              <a:t>②</a:t>
            </a:r>
          </a:p>
        </p:txBody>
      </p:sp>
      <p:sp>
        <p:nvSpPr>
          <p:cNvPr id="14" name="テキスト ボックス 13">
            <a:extLst>
              <a:ext uri="{FF2B5EF4-FFF2-40B4-BE49-F238E27FC236}">
                <a16:creationId xmlns:a16="http://schemas.microsoft.com/office/drawing/2014/main" id="{5C5A2DCB-49AB-4667-AAAE-5E6D18665A77}"/>
              </a:ext>
            </a:extLst>
          </p:cNvPr>
          <p:cNvSpPr txBox="1"/>
          <p:nvPr/>
        </p:nvSpPr>
        <p:spPr>
          <a:xfrm>
            <a:off x="983337" y="4573180"/>
            <a:ext cx="475861" cy="523220"/>
          </a:xfrm>
          <a:prstGeom prst="rect">
            <a:avLst/>
          </a:prstGeom>
          <a:noFill/>
        </p:spPr>
        <p:txBody>
          <a:bodyPr wrap="square">
            <a:spAutoFit/>
          </a:bodyPr>
          <a:lstStyle/>
          <a:p>
            <a:pPr algn="ctr"/>
            <a:r>
              <a:rPr lang="ja-JP" altLang="en-US" sz="2800" dirty="0"/>
              <a:t>③</a:t>
            </a:r>
          </a:p>
        </p:txBody>
      </p:sp>
      <p:sp>
        <p:nvSpPr>
          <p:cNvPr id="17" name="テキスト ボックス 16">
            <a:extLst>
              <a:ext uri="{FF2B5EF4-FFF2-40B4-BE49-F238E27FC236}">
                <a16:creationId xmlns:a16="http://schemas.microsoft.com/office/drawing/2014/main" id="{C9EDCAC8-73F0-46EE-996D-3C1B8E283EA6}"/>
              </a:ext>
            </a:extLst>
          </p:cNvPr>
          <p:cNvSpPr txBox="1"/>
          <p:nvPr/>
        </p:nvSpPr>
        <p:spPr>
          <a:xfrm>
            <a:off x="983337" y="5757110"/>
            <a:ext cx="475861" cy="523220"/>
          </a:xfrm>
          <a:prstGeom prst="rect">
            <a:avLst/>
          </a:prstGeom>
          <a:noFill/>
        </p:spPr>
        <p:txBody>
          <a:bodyPr wrap="square">
            <a:spAutoFit/>
          </a:bodyPr>
          <a:lstStyle/>
          <a:p>
            <a:pPr algn="ctr"/>
            <a:r>
              <a:rPr lang="ja-JP" altLang="en-US" sz="2800" dirty="0"/>
              <a:t>④</a:t>
            </a:r>
          </a:p>
        </p:txBody>
      </p:sp>
    </p:spTree>
    <p:extLst>
      <p:ext uri="{BB962C8B-B14F-4D97-AF65-F5344CB8AC3E}">
        <p14:creationId xmlns:p14="http://schemas.microsoft.com/office/powerpoint/2010/main" val="19126199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90"/>
            <a:ext cx="11617291" cy="571500"/>
          </a:xfrm>
        </p:spPr>
        <p:txBody>
          <a:bodyPr>
            <a:normAutofit lnSpcReduction="10000"/>
          </a:bodyPr>
          <a:lstStyle/>
          <a:p>
            <a:r>
              <a:rPr lang="en-US" altLang="ja-JP" dirty="0"/>
              <a:t>4.5.2</a:t>
            </a:r>
            <a:r>
              <a:rPr lang="ja-JP" altLang="en-US" dirty="0"/>
              <a:t>　回転角度を指定してモーターを回転させる</a:t>
            </a:r>
            <a:endParaRPr lang="en-US" altLang="ja-JP"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96</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sp>
        <p:nvSpPr>
          <p:cNvPr id="7" name="正方形/長方形 6">
            <a:extLst>
              <a:ext uri="{FF2B5EF4-FFF2-40B4-BE49-F238E27FC236}">
                <a16:creationId xmlns:a16="http://schemas.microsoft.com/office/drawing/2014/main" id="{0C469E77-F788-4E8D-B1DC-5B72C01F9B59}"/>
              </a:ext>
            </a:extLst>
          </p:cNvPr>
          <p:cNvSpPr/>
          <p:nvPr/>
        </p:nvSpPr>
        <p:spPr>
          <a:xfrm>
            <a:off x="239349" y="2283460"/>
            <a:ext cx="5613399" cy="4345940"/>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400" dirty="0">
                <a:latin typeface="Consolas" panose="020B0609020204030204" pitchFamily="49" charset="0"/>
              </a:rPr>
              <a:t>#!/usr/bin/env </a:t>
            </a:r>
            <a:r>
              <a:rPr kumimoji="1" lang="en-US" altLang="ja-JP" sz="1400" dirty="0" err="1">
                <a:latin typeface="Consolas" panose="020B0609020204030204" pitchFamily="49" charset="0"/>
              </a:rPr>
              <a:t>pybricks-micropython</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common import *</a:t>
            </a:r>
          </a:p>
          <a:p>
            <a:endParaRPr kumimoji="1" lang="en-US" altLang="ja-JP" sz="1400" dirty="0">
              <a:latin typeface="Consolas" panose="020B0609020204030204" pitchFamily="49" charset="0"/>
            </a:endParaRPr>
          </a:p>
          <a:p>
            <a:r>
              <a:rPr kumimoji="1" lang="en-US" altLang="ja-JP" sz="1400" dirty="0" err="1">
                <a:latin typeface="Consolas" panose="020B0609020204030204" pitchFamily="49" charset="0"/>
              </a:rPr>
              <a:t>lmotor</a:t>
            </a:r>
            <a:r>
              <a:rPr kumimoji="1" lang="en-US" altLang="ja-JP" sz="1400" dirty="0">
                <a:latin typeface="Consolas" panose="020B0609020204030204" pitchFamily="49" charset="0"/>
              </a:rPr>
              <a:t> = Motor(</a:t>
            </a:r>
            <a:r>
              <a:rPr kumimoji="1" lang="en-US" altLang="ja-JP" sz="1400" dirty="0" err="1">
                <a:latin typeface="Consolas" panose="020B0609020204030204" pitchFamily="49" charset="0"/>
              </a:rPr>
              <a:t>Port.B</a:t>
            </a:r>
            <a:r>
              <a:rPr kumimoji="1" lang="en-US" altLang="ja-JP" sz="1400" dirty="0">
                <a:latin typeface="Consolas" panose="020B0609020204030204" pitchFamily="49" charset="0"/>
              </a:rPr>
              <a:t>)</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L</a:t>
            </a:r>
            <a:r>
              <a:rPr kumimoji="1" lang="ja-JP" altLang="en-US" sz="1400" dirty="0">
                <a:latin typeface="Consolas" panose="020B0609020204030204" pitchFamily="49" charset="0"/>
              </a:rPr>
              <a:t>モーターの最大角速度</a:t>
            </a:r>
          </a:p>
          <a:p>
            <a:r>
              <a:rPr kumimoji="1" lang="en-US" altLang="ja-JP" sz="1400" dirty="0" err="1">
                <a:latin typeface="Consolas" panose="020B0609020204030204" pitchFamily="49" charset="0"/>
              </a:rPr>
              <a:t>max_rotationalspeed</a:t>
            </a:r>
            <a:r>
              <a:rPr kumimoji="1" lang="en-US" altLang="ja-JP" sz="1400" dirty="0">
                <a:latin typeface="Consolas" panose="020B0609020204030204" pitchFamily="49" charset="0"/>
              </a:rPr>
              <a:t> = 1020</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モーターを最大角速度の</a:t>
            </a:r>
            <a:r>
              <a:rPr kumimoji="1" lang="en-US" altLang="ja-JP" sz="1400" dirty="0">
                <a:latin typeface="Consolas" panose="020B0609020204030204" pitchFamily="49" charset="0"/>
              </a:rPr>
              <a:t>50%</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1</a:t>
            </a:r>
            <a:r>
              <a:rPr kumimoji="1" lang="ja-JP" altLang="en-US" sz="1400" dirty="0">
                <a:latin typeface="Consolas" panose="020B0609020204030204" pitchFamily="49" charset="0"/>
              </a:rPr>
              <a:t>回転（</a:t>
            </a:r>
            <a:r>
              <a:rPr kumimoji="1" lang="en-US" altLang="ja-JP" sz="1400" dirty="0">
                <a:latin typeface="Consolas" panose="020B0609020204030204" pitchFamily="49" charset="0"/>
              </a:rPr>
              <a:t>360</a:t>
            </a:r>
            <a:r>
              <a:rPr kumimoji="1" lang="ja-JP" altLang="en-US" sz="1400" dirty="0">
                <a:latin typeface="Consolas" panose="020B0609020204030204" pitchFamily="49" charset="0"/>
              </a:rPr>
              <a:t>度回転）させ，ピタッと止める</a:t>
            </a:r>
          </a:p>
          <a:p>
            <a:r>
              <a:rPr kumimoji="1" lang="en-US" altLang="ja-JP" sz="1400" dirty="0" err="1">
                <a:latin typeface="Consolas" panose="020B0609020204030204" pitchFamily="49" charset="0"/>
              </a:rPr>
              <a:t>lmotor.run_angle</a:t>
            </a:r>
            <a:r>
              <a:rPr kumimoji="1" lang="en-US" altLang="ja-JP" sz="1400" dirty="0">
                <a:latin typeface="Consolas" panose="020B0609020204030204" pitchFamily="49" charset="0"/>
              </a:rPr>
              <a:t>(</a:t>
            </a:r>
            <a:r>
              <a:rPr kumimoji="1" lang="en-US" altLang="ja-JP" sz="1400" dirty="0" err="1">
                <a:latin typeface="Consolas" panose="020B0609020204030204" pitchFamily="49" charset="0"/>
              </a:rPr>
              <a:t>max_rotationalspeed</a:t>
            </a:r>
            <a:r>
              <a:rPr kumimoji="1" lang="en-US" altLang="ja-JP" sz="1400" dirty="0">
                <a:latin typeface="Consolas" panose="020B0609020204030204" pitchFamily="49" charset="0"/>
              </a:rPr>
              <a:t>*0.5, 360, </a:t>
            </a:r>
            <a:r>
              <a:rPr kumimoji="1" lang="en-US" altLang="ja-JP" sz="1400" dirty="0" err="1">
                <a:latin typeface="Consolas" panose="020B0609020204030204" pitchFamily="49" charset="0"/>
              </a:rPr>
              <a:t>Stop.BRAKE</a:t>
            </a:r>
            <a:r>
              <a:rPr kumimoji="1" lang="en-US" altLang="ja-JP" sz="1400" dirty="0">
                <a:latin typeface="Consolas" panose="020B0609020204030204" pitchFamily="49" charset="0"/>
              </a:rPr>
              <a:t>)</a:t>
            </a:r>
          </a:p>
          <a:p>
            <a:r>
              <a:rPr kumimoji="1" lang="en-US" altLang="ja-JP" sz="1400" dirty="0">
                <a:latin typeface="Consolas" panose="020B0609020204030204" pitchFamily="49" charset="0"/>
              </a:rPr>
              <a:t>wait(1000)</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モーターを最大角速度の</a:t>
            </a:r>
            <a:r>
              <a:rPr kumimoji="1" lang="en-US" altLang="ja-JP" sz="1400" dirty="0">
                <a:latin typeface="Consolas" panose="020B0609020204030204" pitchFamily="49" charset="0"/>
              </a:rPr>
              <a:t>50%</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1</a:t>
            </a:r>
            <a:r>
              <a:rPr kumimoji="1" lang="ja-JP" altLang="en-US" sz="1400" dirty="0">
                <a:latin typeface="Consolas" panose="020B0609020204030204" pitchFamily="49" charset="0"/>
              </a:rPr>
              <a:t>回転（</a:t>
            </a:r>
            <a:r>
              <a:rPr kumimoji="1" lang="en-US" altLang="ja-JP" sz="1400" dirty="0">
                <a:latin typeface="Consolas" panose="020B0609020204030204" pitchFamily="49" charset="0"/>
              </a:rPr>
              <a:t>360</a:t>
            </a:r>
            <a:r>
              <a:rPr kumimoji="1" lang="ja-JP" altLang="en-US" sz="1400" dirty="0">
                <a:latin typeface="Consolas" panose="020B0609020204030204" pitchFamily="49" charset="0"/>
              </a:rPr>
              <a:t>度回転）させ，ゆっくりと止める</a:t>
            </a:r>
          </a:p>
          <a:p>
            <a:r>
              <a:rPr kumimoji="1" lang="en-US" altLang="ja-JP" sz="1400" dirty="0" err="1">
                <a:latin typeface="Consolas" panose="020B0609020204030204" pitchFamily="49" charset="0"/>
              </a:rPr>
              <a:t>lmotor.run_angle</a:t>
            </a:r>
            <a:r>
              <a:rPr kumimoji="1" lang="en-US" altLang="ja-JP" sz="1400" dirty="0">
                <a:latin typeface="Consolas" panose="020B0609020204030204" pitchFamily="49" charset="0"/>
              </a:rPr>
              <a:t>(</a:t>
            </a:r>
            <a:r>
              <a:rPr kumimoji="1" lang="en-US" altLang="ja-JP" sz="1400" dirty="0" err="1">
                <a:latin typeface="Consolas" panose="020B0609020204030204" pitchFamily="49" charset="0"/>
              </a:rPr>
              <a:t>max_rotationalspeed</a:t>
            </a:r>
            <a:r>
              <a:rPr kumimoji="1" lang="en-US" altLang="ja-JP" sz="1400" dirty="0">
                <a:latin typeface="Consolas" panose="020B0609020204030204" pitchFamily="49" charset="0"/>
              </a:rPr>
              <a:t>*0.5, 360, </a:t>
            </a:r>
            <a:r>
              <a:rPr kumimoji="1" lang="en-US" altLang="ja-JP" sz="1400" dirty="0" err="1">
                <a:latin typeface="Consolas" panose="020B0609020204030204" pitchFamily="49" charset="0"/>
              </a:rPr>
              <a:t>Stop.COAST</a:t>
            </a:r>
            <a:r>
              <a:rPr kumimoji="1" lang="en-US" altLang="ja-JP" sz="1400" dirty="0">
                <a:latin typeface="Consolas" panose="020B0609020204030204" pitchFamily="49" charset="0"/>
              </a:rPr>
              <a:t>)</a:t>
            </a:r>
          </a:p>
          <a:p>
            <a:r>
              <a:rPr kumimoji="1" lang="en-US" altLang="ja-JP" sz="1400" dirty="0">
                <a:latin typeface="Consolas" panose="020B0609020204030204" pitchFamily="49" charset="0"/>
              </a:rPr>
              <a:t>wait(1000)</a:t>
            </a:r>
          </a:p>
        </p:txBody>
      </p:sp>
      <p:sp>
        <p:nvSpPr>
          <p:cNvPr id="8" name="コンテンツ プレースホルダー 8">
            <a:extLst>
              <a:ext uri="{FF2B5EF4-FFF2-40B4-BE49-F238E27FC236}">
                <a16:creationId xmlns:a16="http://schemas.microsoft.com/office/drawing/2014/main" id="{7683D504-2750-467F-8602-6BB813A75E58}"/>
              </a:ext>
            </a:extLst>
          </p:cNvPr>
          <p:cNvSpPr txBox="1">
            <a:spLocks/>
          </p:cNvSpPr>
          <p:nvPr/>
        </p:nvSpPr>
        <p:spPr>
          <a:xfrm>
            <a:off x="335360" y="1672389"/>
            <a:ext cx="5797153" cy="1130446"/>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9" name="コンテンツ プレースホルダー 8">
            <a:extLst>
              <a:ext uri="{FF2B5EF4-FFF2-40B4-BE49-F238E27FC236}">
                <a16:creationId xmlns:a16="http://schemas.microsoft.com/office/drawing/2014/main" id="{7ECCADCF-E70D-4FA9-AC21-18FCAAA5556B}"/>
              </a:ext>
            </a:extLst>
          </p:cNvPr>
          <p:cNvSpPr txBox="1">
            <a:spLocks/>
          </p:cNvSpPr>
          <p:nvPr/>
        </p:nvSpPr>
        <p:spPr>
          <a:xfrm>
            <a:off x="6361133" y="1672389"/>
            <a:ext cx="5797153" cy="1130446"/>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ver.2</a:t>
            </a:r>
          </a:p>
          <a:p>
            <a:pPr marL="0" indent="0">
              <a:buNone/>
            </a:pPr>
            <a:r>
              <a:rPr lang="ja-JP" altLang="en-US" sz="2800" dirty="0"/>
              <a:t>（変更なし）</a:t>
            </a:r>
          </a:p>
        </p:txBody>
      </p:sp>
    </p:spTree>
    <p:extLst>
      <p:ext uri="{BB962C8B-B14F-4D97-AF65-F5344CB8AC3E}">
        <p14:creationId xmlns:p14="http://schemas.microsoft.com/office/powerpoint/2010/main" val="35073901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4046462"/>
          </a:xfrm>
        </p:spPr>
        <p:txBody>
          <a:bodyPr>
            <a:normAutofit fontScale="85000" lnSpcReduction="20000"/>
          </a:bodyPr>
          <a:lstStyle/>
          <a:p>
            <a:r>
              <a:rPr lang="en-US" altLang="ja-JP" dirty="0"/>
              <a:t>4.5.3</a:t>
            </a:r>
            <a:r>
              <a:rPr lang="ja-JP" altLang="en-US" dirty="0"/>
              <a:t>　回転数を指定してモーターを回転させる</a:t>
            </a:r>
            <a:endParaRPr lang="en-US" altLang="ja-JP" dirty="0"/>
          </a:p>
          <a:p>
            <a:r>
              <a:rPr lang="ja-JP" altLang="en-US" dirty="0"/>
              <a:t>ブロック①：</a:t>
            </a:r>
            <a:r>
              <a:rPr lang="en-US" altLang="ja-JP" dirty="0"/>
              <a:t>L</a:t>
            </a:r>
            <a:r>
              <a:rPr lang="ja-JP" altLang="en-US" dirty="0"/>
              <a:t>モーターブロックで，「モード：回転数」「パワー：</a:t>
            </a:r>
            <a:r>
              <a:rPr lang="en-US" altLang="ja-JP" dirty="0"/>
              <a:t>50</a:t>
            </a:r>
            <a:r>
              <a:rPr lang="ja-JP" altLang="en-US" dirty="0"/>
              <a:t>」「回転：</a:t>
            </a:r>
            <a:r>
              <a:rPr lang="en-US" altLang="ja-JP" dirty="0"/>
              <a:t>1</a:t>
            </a:r>
            <a:r>
              <a:rPr lang="ja-JP" altLang="en-US" dirty="0"/>
              <a:t>」「ブレーキ方法：真」に設定すると，モーターが</a:t>
            </a:r>
            <a:r>
              <a:rPr lang="en-US" altLang="ja-JP" dirty="0"/>
              <a:t>1</a:t>
            </a:r>
            <a:r>
              <a:rPr lang="ja-JP" altLang="en-US" dirty="0"/>
              <a:t>回転するまで動きます．ブレーキ方法を真に設定しているので，ブレーキがかかってピタッと止まります．</a:t>
            </a:r>
          </a:p>
          <a:p>
            <a:r>
              <a:rPr lang="ja-JP" altLang="en-US" dirty="0"/>
              <a:t>ブロック②：待機ブロックを使って</a:t>
            </a:r>
            <a:r>
              <a:rPr lang="en-US" altLang="ja-JP" dirty="0"/>
              <a:t>1</a:t>
            </a:r>
            <a:r>
              <a:rPr lang="ja-JP" altLang="en-US" dirty="0"/>
              <a:t>秒間待機します．</a:t>
            </a:r>
          </a:p>
          <a:p>
            <a:r>
              <a:rPr lang="ja-JP" altLang="en-US" dirty="0"/>
              <a:t>ブロック③：①と同様に</a:t>
            </a:r>
            <a:r>
              <a:rPr lang="en-US" altLang="ja-JP" dirty="0"/>
              <a:t>L</a:t>
            </a:r>
            <a:r>
              <a:rPr lang="ja-JP" altLang="en-US" dirty="0"/>
              <a:t>モーターブロックを用意していますが，「ブレーキ方法：偽」に設定しています．そのため，モーターが</a:t>
            </a:r>
            <a:r>
              <a:rPr lang="en-US" altLang="ja-JP" dirty="0"/>
              <a:t>1</a:t>
            </a:r>
            <a:r>
              <a:rPr lang="ja-JP" altLang="en-US" dirty="0"/>
              <a:t>回転した後もブレーキはかからずゆっくりと止まります．</a:t>
            </a:r>
          </a:p>
          <a:p>
            <a:r>
              <a:rPr lang="ja-JP" altLang="en-US" dirty="0"/>
              <a:t>ブロック④：待機ブロックを使って </a:t>
            </a:r>
            <a:r>
              <a:rPr lang="en-US" altLang="ja-JP" dirty="0"/>
              <a:t>1 </a:t>
            </a:r>
            <a:r>
              <a:rPr lang="ja-JP" altLang="en-US" dirty="0"/>
              <a:t>秒間待機します．</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97</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pic>
        <p:nvPicPr>
          <p:cNvPr id="3" name="図 2">
            <a:extLst>
              <a:ext uri="{FF2B5EF4-FFF2-40B4-BE49-F238E27FC236}">
                <a16:creationId xmlns:a16="http://schemas.microsoft.com/office/drawing/2014/main" id="{66945B9B-91D6-4FF0-80C4-2C82DB73080B}"/>
              </a:ext>
            </a:extLst>
          </p:cNvPr>
          <p:cNvPicPr>
            <a:picLocks noChangeAspect="1"/>
          </p:cNvPicPr>
          <p:nvPr/>
        </p:nvPicPr>
        <p:blipFill>
          <a:blip r:embed="rId2"/>
          <a:stretch>
            <a:fillRect/>
          </a:stretch>
        </p:blipFill>
        <p:spPr>
          <a:xfrm>
            <a:off x="2021113" y="4784492"/>
            <a:ext cx="8214145" cy="2059042"/>
          </a:xfrm>
          <a:prstGeom prst="rect">
            <a:avLst/>
          </a:prstGeom>
        </p:spPr>
      </p:pic>
    </p:spTree>
    <p:extLst>
      <p:ext uri="{BB962C8B-B14F-4D97-AF65-F5344CB8AC3E}">
        <p14:creationId xmlns:p14="http://schemas.microsoft.com/office/powerpoint/2010/main" val="8906343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7F5F404F-230E-4A7E-B735-0F21FD133C68}"/>
              </a:ext>
            </a:extLst>
          </p:cNvPr>
          <p:cNvPicPr>
            <a:picLocks noChangeAspect="1"/>
          </p:cNvPicPr>
          <p:nvPr/>
        </p:nvPicPr>
        <p:blipFill rotWithShape="1">
          <a:blip r:embed="rId2"/>
          <a:srcRect l="33809" t="22899" r="35839" b="46956"/>
          <a:stretch/>
        </p:blipFill>
        <p:spPr>
          <a:xfrm>
            <a:off x="1244658" y="2446412"/>
            <a:ext cx="4400768" cy="4317733"/>
          </a:xfrm>
          <a:prstGeom prst="rect">
            <a:avLst/>
          </a:prstGeom>
        </p:spPr>
      </p:pic>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4046462"/>
          </a:xfrm>
        </p:spPr>
        <p:txBody>
          <a:bodyPr>
            <a:normAutofit/>
          </a:bodyPr>
          <a:lstStyle/>
          <a:p>
            <a:r>
              <a:rPr lang="en-US" altLang="ja-JP" dirty="0"/>
              <a:t>4.5.3</a:t>
            </a:r>
            <a:r>
              <a:rPr lang="ja-JP" altLang="en-US" dirty="0"/>
              <a:t>　回転数を指定してモーターを回転させる</a:t>
            </a:r>
            <a:endParaRPr lang="en-US" altLang="ja-JP" dirty="0"/>
          </a:p>
          <a:p>
            <a:r>
              <a:rPr lang="en-US" altLang="ja-JP" dirty="0"/>
              <a:t>EV3 Classroom</a:t>
            </a:r>
            <a:r>
              <a:rPr lang="ja-JP" altLang="en-US" dirty="0"/>
              <a:t>のプログラム</a:t>
            </a:r>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98</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sp>
        <p:nvSpPr>
          <p:cNvPr id="7" name="吹き出し: 線 6">
            <a:extLst>
              <a:ext uri="{FF2B5EF4-FFF2-40B4-BE49-F238E27FC236}">
                <a16:creationId xmlns:a16="http://schemas.microsoft.com/office/drawing/2014/main" id="{2376C318-A77B-46EC-8A72-F868ED0BBC18}"/>
              </a:ext>
            </a:extLst>
          </p:cNvPr>
          <p:cNvSpPr/>
          <p:nvPr/>
        </p:nvSpPr>
        <p:spPr>
          <a:xfrm>
            <a:off x="6709702" y="3429000"/>
            <a:ext cx="4639953" cy="734822"/>
          </a:xfrm>
          <a:prstGeom prst="borderCallout1">
            <a:avLst>
              <a:gd name="adj1" fmla="val 47898"/>
              <a:gd name="adj2" fmla="val 222"/>
              <a:gd name="adj3" fmla="val 58387"/>
              <a:gd name="adj4" fmla="val -25847"/>
            </a:avLst>
          </a:prstGeom>
          <a:ln>
            <a:headEnd type="none" w="med" len="med"/>
            <a:tailEnd type="arrow" w="med" len="med"/>
          </a:ln>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1600" dirty="0"/>
              <a:t>このブロックを使えば，スピードと回転数を</a:t>
            </a:r>
            <a:br>
              <a:rPr kumimoji="1" lang="en-US" altLang="ja-JP" sz="1600" dirty="0"/>
            </a:br>
            <a:r>
              <a:rPr lang="ja-JP" altLang="en-US" sz="1600" dirty="0"/>
              <a:t>一度</a:t>
            </a:r>
            <a:r>
              <a:rPr kumimoji="1" lang="ja-JP" altLang="en-US" sz="1600" dirty="0"/>
              <a:t>に設定できます．</a:t>
            </a:r>
            <a:endParaRPr kumimoji="1" lang="en-US" altLang="ja-JP" sz="1600" dirty="0"/>
          </a:p>
        </p:txBody>
      </p:sp>
      <p:sp>
        <p:nvSpPr>
          <p:cNvPr id="9" name="テキスト ボックス 8">
            <a:extLst>
              <a:ext uri="{FF2B5EF4-FFF2-40B4-BE49-F238E27FC236}">
                <a16:creationId xmlns:a16="http://schemas.microsoft.com/office/drawing/2014/main" id="{66550F8C-6803-4A81-8C53-9AFD721549AF}"/>
              </a:ext>
            </a:extLst>
          </p:cNvPr>
          <p:cNvSpPr txBox="1"/>
          <p:nvPr/>
        </p:nvSpPr>
        <p:spPr>
          <a:xfrm>
            <a:off x="983337" y="2869268"/>
            <a:ext cx="475861" cy="523220"/>
          </a:xfrm>
          <a:prstGeom prst="rect">
            <a:avLst/>
          </a:prstGeom>
          <a:noFill/>
        </p:spPr>
        <p:txBody>
          <a:bodyPr wrap="square">
            <a:spAutoFit/>
          </a:bodyPr>
          <a:lstStyle/>
          <a:p>
            <a:pPr algn="ctr"/>
            <a:r>
              <a:rPr lang="ja-JP" altLang="en-US" sz="2800" dirty="0"/>
              <a:t>①</a:t>
            </a:r>
          </a:p>
        </p:txBody>
      </p:sp>
      <p:sp>
        <p:nvSpPr>
          <p:cNvPr id="10" name="テキスト ボックス 9">
            <a:extLst>
              <a:ext uri="{FF2B5EF4-FFF2-40B4-BE49-F238E27FC236}">
                <a16:creationId xmlns:a16="http://schemas.microsoft.com/office/drawing/2014/main" id="{7B66686F-8CAF-432B-A9CD-0C7C8956E963}"/>
              </a:ext>
            </a:extLst>
          </p:cNvPr>
          <p:cNvSpPr txBox="1"/>
          <p:nvPr/>
        </p:nvSpPr>
        <p:spPr>
          <a:xfrm>
            <a:off x="983337" y="4113846"/>
            <a:ext cx="475861" cy="523220"/>
          </a:xfrm>
          <a:prstGeom prst="rect">
            <a:avLst/>
          </a:prstGeom>
          <a:noFill/>
        </p:spPr>
        <p:txBody>
          <a:bodyPr wrap="square">
            <a:spAutoFit/>
          </a:bodyPr>
          <a:lstStyle/>
          <a:p>
            <a:pPr algn="ctr"/>
            <a:r>
              <a:rPr lang="ja-JP" altLang="en-US" sz="2800" dirty="0"/>
              <a:t>②</a:t>
            </a:r>
          </a:p>
        </p:txBody>
      </p:sp>
      <p:sp>
        <p:nvSpPr>
          <p:cNvPr id="11" name="テキスト ボックス 10">
            <a:extLst>
              <a:ext uri="{FF2B5EF4-FFF2-40B4-BE49-F238E27FC236}">
                <a16:creationId xmlns:a16="http://schemas.microsoft.com/office/drawing/2014/main" id="{38DB283C-8683-430D-9A08-475DF9EC4159}"/>
              </a:ext>
            </a:extLst>
          </p:cNvPr>
          <p:cNvSpPr txBox="1"/>
          <p:nvPr/>
        </p:nvSpPr>
        <p:spPr>
          <a:xfrm>
            <a:off x="983337" y="4573180"/>
            <a:ext cx="475861" cy="523220"/>
          </a:xfrm>
          <a:prstGeom prst="rect">
            <a:avLst/>
          </a:prstGeom>
          <a:noFill/>
        </p:spPr>
        <p:txBody>
          <a:bodyPr wrap="square">
            <a:spAutoFit/>
          </a:bodyPr>
          <a:lstStyle/>
          <a:p>
            <a:pPr algn="ctr"/>
            <a:r>
              <a:rPr lang="ja-JP" altLang="en-US" sz="2800" dirty="0"/>
              <a:t>③</a:t>
            </a:r>
          </a:p>
        </p:txBody>
      </p:sp>
      <p:sp>
        <p:nvSpPr>
          <p:cNvPr id="12" name="テキスト ボックス 11">
            <a:extLst>
              <a:ext uri="{FF2B5EF4-FFF2-40B4-BE49-F238E27FC236}">
                <a16:creationId xmlns:a16="http://schemas.microsoft.com/office/drawing/2014/main" id="{33BF7D00-500B-4F68-9371-484E3635725A}"/>
              </a:ext>
            </a:extLst>
          </p:cNvPr>
          <p:cNvSpPr txBox="1"/>
          <p:nvPr/>
        </p:nvSpPr>
        <p:spPr>
          <a:xfrm>
            <a:off x="983337" y="5757110"/>
            <a:ext cx="475861" cy="523220"/>
          </a:xfrm>
          <a:prstGeom prst="rect">
            <a:avLst/>
          </a:prstGeom>
          <a:noFill/>
        </p:spPr>
        <p:txBody>
          <a:bodyPr wrap="square">
            <a:spAutoFit/>
          </a:bodyPr>
          <a:lstStyle/>
          <a:p>
            <a:pPr algn="ctr"/>
            <a:r>
              <a:rPr lang="ja-JP" altLang="en-US" sz="2800" dirty="0"/>
              <a:t>④</a:t>
            </a:r>
          </a:p>
        </p:txBody>
      </p:sp>
    </p:spTree>
    <p:extLst>
      <p:ext uri="{BB962C8B-B14F-4D97-AF65-F5344CB8AC3E}">
        <p14:creationId xmlns:p14="http://schemas.microsoft.com/office/powerpoint/2010/main" val="24491686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975D9CC1-AAD6-4533-8015-3AA096C2BBC1}"/>
              </a:ext>
            </a:extLst>
          </p:cNvPr>
          <p:cNvSpPr>
            <a:spLocks noGrp="1"/>
          </p:cNvSpPr>
          <p:nvPr>
            <p:ph idx="1"/>
          </p:nvPr>
        </p:nvSpPr>
        <p:spPr>
          <a:xfrm>
            <a:off x="335360" y="1100889"/>
            <a:ext cx="11617291" cy="622633"/>
          </a:xfrm>
        </p:spPr>
        <p:txBody>
          <a:bodyPr>
            <a:normAutofit/>
          </a:bodyPr>
          <a:lstStyle/>
          <a:p>
            <a:r>
              <a:rPr lang="en-US" altLang="ja-JP" dirty="0"/>
              <a:t>4.5.3</a:t>
            </a:r>
            <a:r>
              <a:rPr lang="ja-JP" altLang="en-US" dirty="0"/>
              <a:t>　回転数を指定してモーターを回転させる</a:t>
            </a:r>
            <a:endParaRPr lang="en-US" altLang="ja-JP" dirty="0"/>
          </a:p>
        </p:txBody>
      </p:sp>
      <p:sp>
        <p:nvSpPr>
          <p:cNvPr id="4" name="スライド番号プレースホルダー 3">
            <a:extLst>
              <a:ext uri="{FF2B5EF4-FFF2-40B4-BE49-F238E27FC236}">
                <a16:creationId xmlns:a16="http://schemas.microsoft.com/office/drawing/2014/main" id="{365A368D-FE43-494E-A155-3B417F0DE6F6}"/>
              </a:ext>
            </a:extLst>
          </p:cNvPr>
          <p:cNvSpPr>
            <a:spLocks noGrp="1"/>
          </p:cNvSpPr>
          <p:nvPr>
            <p:ph type="sldNum" sz="quarter" idx="12"/>
          </p:nvPr>
        </p:nvSpPr>
        <p:spPr/>
        <p:txBody>
          <a:bodyPr/>
          <a:lstStyle/>
          <a:p>
            <a:fld id="{13AB05CA-B2B8-0B46-A3D3-7CDE1DE4FAD6}" type="slidenum">
              <a:rPr lang="ja-JP" altLang="en-US" smtClean="0"/>
              <a:pPr/>
              <a:t>99</a:t>
            </a:fld>
            <a:endParaRPr lang="ja-JP" altLang="en-US" dirty="0"/>
          </a:p>
        </p:txBody>
      </p:sp>
      <p:sp>
        <p:nvSpPr>
          <p:cNvPr id="5" name="タイトル 4">
            <a:extLst>
              <a:ext uri="{FF2B5EF4-FFF2-40B4-BE49-F238E27FC236}">
                <a16:creationId xmlns:a16="http://schemas.microsoft.com/office/drawing/2014/main" id="{57A66509-BC9F-46DF-8B74-5CFAE3D3A63B}"/>
              </a:ext>
            </a:extLst>
          </p:cNvPr>
          <p:cNvSpPr>
            <a:spLocks noGrp="1"/>
          </p:cNvSpPr>
          <p:nvPr>
            <p:ph type="title"/>
          </p:nvPr>
        </p:nvSpPr>
        <p:spPr/>
        <p:txBody>
          <a:bodyPr/>
          <a:lstStyle/>
          <a:p>
            <a:r>
              <a:rPr lang="en-US" altLang="ja-JP" dirty="0"/>
              <a:t>4.5</a:t>
            </a:r>
            <a:r>
              <a:rPr lang="ja-JP" altLang="en-US" dirty="0"/>
              <a:t>　モーターを回転させる</a:t>
            </a:r>
          </a:p>
        </p:txBody>
      </p:sp>
      <p:sp>
        <p:nvSpPr>
          <p:cNvPr id="7" name="正方形/長方形 6">
            <a:extLst>
              <a:ext uri="{FF2B5EF4-FFF2-40B4-BE49-F238E27FC236}">
                <a16:creationId xmlns:a16="http://schemas.microsoft.com/office/drawing/2014/main" id="{FA28C40D-BE95-42A8-9157-CB2B92617F82}"/>
              </a:ext>
            </a:extLst>
          </p:cNvPr>
          <p:cNvSpPr/>
          <p:nvPr/>
        </p:nvSpPr>
        <p:spPr>
          <a:xfrm>
            <a:off x="96011" y="2355982"/>
            <a:ext cx="5999990" cy="4443839"/>
          </a:xfrm>
          <a:prstGeom prst="rect">
            <a:avLst/>
          </a:prstGeom>
        </p:spPr>
        <p:style>
          <a:lnRef idx="2">
            <a:schemeClr val="accent5"/>
          </a:lnRef>
          <a:fillRef idx="1">
            <a:schemeClr val="lt1"/>
          </a:fillRef>
          <a:effectRef idx="0">
            <a:schemeClr val="accent5"/>
          </a:effectRef>
          <a:fontRef idx="minor">
            <a:schemeClr val="dk1"/>
          </a:fontRef>
        </p:style>
        <p:txBody>
          <a:bodyPr rtlCol="0" anchor="t"/>
          <a:lstStyle/>
          <a:p>
            <a:r>
              <a:rPr kumimoji="1" lang="en-US" altLang="ja-JP" sz="1400" dirty="0">
                <a:latin typeface="Consolas" panose="020B0609020204030204" pitchFamily="49" charset="0"/>
              </a:rPr>
              <a:t>#!/usr/bin/env </a:t>
            </a:r>
            <a:r>
              <a:rPr kumimoji="1" lang="en-US" altLang="ja-JP" sz="1400" dirty="0" err="1">
                <a:latin typeface="Consolas" panose="020B0609020204030204" pitchFamily="49" charset="0"/>
              </a:rPr>
              <a:t>pybricks-micropython</a:t>
            </a:r>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from common import *</a:t>
            </a:r>
          </a:p>
          <a:p>
            <a:endParaRPr kumimoji="1" lang="en-US" altLang="ja-JP" sz="1400" dirty="0">
              <a:latin typeface="Consolas" panose="020B0609020204030204" pitchFamily="49" charset="0"/>
            </a:endParaRPr>
          </a:p>
          <a:p>
            <a:r>
              <a:rPr kumimoji="1" lang="en-US" altLang="ja-JP" sz="1400" dirty="0" err="1">
                <a:latin typeface="Consolas" panose="020B0609020204030204" pitchFamily="49" charset="0"/>
              </a:rPr>
              <a:t>lmotor</a:t>
            </a:r>
            <a:r>
              <a:rPr kumimoji="1" lang="en-US" altLang="ja-JP" sz="1400" dirty="0">
                <a:latin typeface="Consolas" panose="020B0609020204030204" pitchFamily="49" charset="0"/>
              </a:rPr>
              <a:t> = Motor(</a:t>
            </a:r>
            <a:r>
              <a:rPr kumimoji="1" lang="en-US" altLang="ja-JP" sz="1400" dirty="0" err="1">
                <a:latin typeface="Consolas" panose="020B0609020204030204" pitchFamily="49" charset="0"/>
              </a:rPr>
              <a:t>Port.B</a:t>
            </a:r>
            <a:r>
              <a:rPr kumimoji="1" lang="en-US" altLang="ja-JP" sz="1400" dirty="0">
                <a:latin typeface="Consolas" panose="020B0609020204030204" pitchFamily="49" charset="0"/>
              </a:rPr>
              <a:t>)</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L</a:t>
            </a:r>
            <a:r>
              <a:rPr kumimoji="1" lang="ja-JP" altLang="en-US" sz="1400" dirty="0">
                <a:latin typeface="Consolas" panose="020B0609020204030204" pitchFamily="49" charset="0"/>
              </a:rPr>
              <a:t>モーターの最大角速度</a:t>
            </a:r>
          </a:p>
          <a:p>
            <a:r>
              <a:rPr kumimoji="1" lang="en-US" altLang="ja-JP" sz="1400" dirty="0" err="1">
                <a:latin typeface="Consolas" panose="020B0609020204030204" pitchFamily="49" charset="0"/>
              </a:rPr>
              <a:t>max_rotationalspeed</a:t>
            </a:r>
            <a:r>
              <a:rPr kumimoji="1" lang="en-US" altLang="ja-JP" sz="1400" dirty="0">
                <a:latin typeface="Consolas" panose="020B0609020204030204" pitchFamily="49" charset="0"/>
              </a:rPr>
              <a:t> = 1020</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回転数</a:t>
            </a:r>
          </a:p>
          <a:p>
            <a:r>
              <a:rPr kumimoji="1" lang="en-US" altLang="ja-JP" sz="1400" dirty="0">
                <a:latin typeface="Consolas" panose="020B0609020204030204" pitchFamily="49" charset="0"/>
              </a:rPr>
              <a:t>rotation = 1</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モーターを最大角速度の</a:t>
            </a:r>
            <a:r>
              <a:rPr kumimoji="1" lang="en-US" altLang="ja-JP" sz="1400" dirty="0">
                <a:latin typeface="Consolas" panose="020B0609020204030204" pitchFamily="49" charset="0"/>
              </a:rPr>
              <a:t>50%</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1</a:t>
            </a:r>
            <a:r>
              <a:rPr kumimoji="1" lang="ja-JP" altLang="en-US" sz="1400" dirty="0">
                <a:latin typeface="Consolas" panose="020B0609020204030204" pitchFamily="49" charset="0"/>
              </a:rPr>
              <a:t>回転させ，ピタッと止める</a:t>
            </a:r>
          </a:p>
          <a:p>
            <a:r>
              <a:rPr kumimoji="1" lang="en-US" altLang="ja-JP" sz="1400" dirty="0" err="1">
                <a:latin typeface="Consolas" panose="020B0609020204030204" pitchFamily="49" charset="0"/>
              </a:rPr>
              <a:t>lmotor.run_angle</a:t>
            </a:r>
            <a:r>
              <a:rPr kumimoji="1" lang="en-US" altLang="ja-JP" sz="1400" dirty="0">
                <a:latin typeface="Consolas" panose="020B0609020204030204" pitchFamily="49" charset="0"/>
              </a:rPr>
              <a:t>(</a:t>
            </a:r>
            <a:r>
              <a:rPr kumimoji="1" lang="en-US" altLang="ja-JP" sz="1400" dirty="0" err="1">
                <a:latin typeface="Consolas" panose="020B0609020204030204" pitchFamily="49" charset="0"/>
              </a:rPr>
              <a:t>max_rotationalspeed</a:t>
            </a:r>
            <a:r>
              <a:rPr kumimoji="1" lang="en-US" altLang="ja-JP" sz="1400" dirty="0">
                <a:latin typeface="Consolas" panose="020B0609020204030204" pitchFamily="49" charset="0"/>
              </a:rPr>
              <a:t>*0.5, 360*rotation, </a:t>
            </a:r>
            <a:r>
              <a:rPr kumimoji="1" lang="en-US" altLang="ja-JP" sz="1400" dirty="0" err="1">
                <a:latin typeface="Consolas" panose="020B0609020204030204" pitchFamily="49" charset="0"/>
              </a:rPr>
              <a:t>Stop.BRAKE</a:t>
            </a:r>
            <a:r>
              <a:rPr kumimoji="1" lang="en-US" altLang="ja-JP" sz="1400" dirty="0">
                <a:latin typeface="Consolas" panose="020B0609020204030204" pitchFamily="49" charset="0"/>
              </a:rPr>
              <a:t>)</a:t>
            </a:r>
          </a:p>
          <a:p>
            <a:r>
              <a:rPr kumimoji="1" lang="en-US" altLang="ja-JP" sz="1400" dirty="0">
                <a:latin typeface="Consolas" panose="020B0609020204030204" pitchFamily="49" charset="0"/>
              </a:rPr>
              <a:t>wait(1000)</a:t>
            </a:r>
          </a:p>
          <a:p>
            <a:endParaRPr kumimoji="1" lang="en-US" altLang="ja-JP" sz="1400" dirty="0">
              <a:latin typeface="Consolas" panose="020B0609020204030204" pitchFamily="49" charset="0"/>
            </a:endParaRPr>
          </a:p>
          <a:p>
            <a:r>
              <a:rPr kumimoji="1" lang="en-US" altLang="ja-JP" sz="1400" dirty="0">
                <a:latin typeface="Consolas" panose="020B0609020204030204" pitchFamily="49" charset="0"/>
              </a:rPr>
              <a:t># </a:t>
            </a:r>
            <a:r>
              <a:rPr kumimoji="1" lang="ja-JP" altLang="en-US" sz="1400" dirty="0">
                <a:latin typeface="Consolas" panose="020B0609020204030204" pitchFamily="49" charset="0"/>
              </a:rPr>
              <a:t>モーターを最大角速度の</a:t>
            </a:r>
            <a:r>
              <a:rPr kumimoji="1" lang="en-US" altLang="ja-JP" sz="1400" dirty="0">
                <a:latin typeface="Consolas" panose="020B0609020204030204" pitchFamily="49" charset="0"/>
              </a:rPr>
              <a:t>50%</a:t>
            </a:r>
            <a:r>
              <a:rPr kumimoji="1" lang="ja-JP" altLang="en-US" sz="1400" dirty="0">
                <a:latin typeface="Consolas" panose="020B0609020204030204" pitchFamily="49" charset="0"/>
              </a:rPr>
              <a:t>で</a:t>
            </a:r>
            <a:r>
              <a:rPr kumimoji="1" lang="en-US" altLang="ja-JP" sz="1400" dirty="0">
                <a:latin typeface="Consolas" panose="020B0609020204030204" pitchFamily="49" charset="0"/>
              </a:rPr>
              <a:t>1</a:t>
            </a:r>
            <a:r>
              <a:rPr kumimoji="1" lang="ja-JP" altLang="en-US" sz="1400" dirty="0">
                <a:latin typeface="Consolas" panose="020B0609020204030204" pitchFamily="49" charset="0"/>
              </a:rPr>
              <a:t>回転させ，ゆっくりと止める</a:t>
            </a:r>
          </a:p>
          <a:p>
            <a:r>
              <a:rPr kumimoji="1" lang="en-US" altLang="ja-JP" sz="1400" dirty="0" err="1">
                <a:latin typeface="Consolas" panose="020B0609020204030204" pitchFamily="49" charset="0"/>
              </a:rPr>
              <a:t>lmotor.run_angle</a:t>
            </a:r>
            <a:r>
              <a:rPr kumimoji="1" lang="en-US" altLang="ja-JP" sz="1400" dirty="0">
                <a:latin typeface="Consolas" panose="020B0609020204030204" pitchFamily="49" charset="0"/>
              </a:rPr>
              <a:t>(</a:t>
            </a:r>
            <a:r>
              <a:rPr kumimoji="1" lang="en-US" altLang="ja-JP" sz="1400" dirty="0" err="1">
                <a:latin typeface="Consolas" panose="020B0609020204030204" pitchFamily="49" charset="0"/>
              </a:rPr>
              <a:t>max_rotationalspeed</a:t>
            </a:r>
            <a:r>
              <a:rPr kumimoji="1" lang="en-US" altLang="ja-JP" sz="1400" dirty="0">
                <a:latin typeface="Consolas" panose="020B0609020204030204" pitchFamily="49" charset="0"/>
              </a:rPr>
              <a:t>*0.5, 360*rotation, </a:t>
            </a:r>
            <a:r>
              <a:rPr kumimoji="1" lang="en-US" altLang="ja-JP" sz="1400" dirty="0" err="1">
                <a:latin typeface="Consolas" panose="020B0609020204030204" pitchFamily="49" charset="0"/>
              </a:rPr>
              <a:t>Stop.COAST</a:t>
            </a:r>
            <a:r>
              <a:rPr kumimoji="1" lang="en-US" altLang="ja-JP" sz="1400" dirty="0">
                <a:latin typeface="Consolas" panose="020B0609020204030204" pitchFamily="49" charset="0"/>
              </a:rPr>
              <a:t>)</a:t>
            </a:r>
          </a:p>
          <a:p>
            <a:r>
              <a:rPr kumimoji="1" lang="en-US" altLang="ja-JP" sz="1400" dirty="0">
                <a:latin typeface="Consolas" panose="020B0609020204030204" pitchFamily="49" charset="0"/>
              </a:rPr>
              <a:t>wait(1000)</a:t>
            </a:r>
          </a:p>
        </p:txBody>
      </p:sp>
      <p:sp>
        <p:nvSpPr>
          <p:cNvPr id="8" name="コンテンツ プレースホルダー 8">
            <a:extLst>
              <a:ext uri="{FF2B5EF4-FFF2-40B4-BE49-F238E27FC236}">
                <a16:creationId xmlns:a16="http://schemas.microsoft.com/office/drawing/2014/main" id="{FF59EB01-84E0-4054-9859-8ED09B1B6619}"/>
              </a:ext>
            </a:extLst>
          </p:cNvPr>
          <p:cNvSpPr txBox="1">
            <a:spLocks/>
          </p:cNvSpPr>
          <p:nvPr/>
        </p:nvSpPr>
        <p:spPr>
          <a:xfrm>
            <a:off x="335360" y="1723522"/>
            <a:ext cx="5797153" cy="111906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a:t>
            </a:r>
            <a:r>
              <a:rPr lang="en-US" altLang="ja-JP" sz="2800" dirty="0" err="1"/>
              <a:t>ver.1</a:t>
            </a:r>
            <a:endParaRPr lang="ja-JP" altLang="en-US" sz="2800" dirty="0"/>
          </a:p>
        </p:txBody>
      </p:sp>
      <p:sp>
        <p:nvSpPr>
          <p:cNvPr id="9" name="コンテンツ プレースホルダー 8">
            <a:extLst>
              <a:ext uri="{FF2B5EF4-FFF2-40B4-BE49-F238E27FC236}">
                <a16:creationId xmlns:a16="http://schemas.microsoft.com/office/drawing/2014/main" id="{1FBE7BCD-3A41-47AD-A5B9-5321400F5979}"/>
              </a:ext>
            </a:extLst>
          </p:cNvPr>
          <p:cNvSpPr txBox="1">
            <a:spLocks/>
          </p:cNvSpPr>
          <p:nvPr/>
        </p:nvSpPr>
        <p:spPr>
          <a:xfrm>
            <a:off x="6361133" y="1723522"/>
            <a:ext cx="5797153" cy="1119069"/>
          </a:xfrm>
          <a:prstGeom prst="rect">
            <a:avLst/>
          </a:prstGeom>
        </p:spPr>
        <p:txBody>
          <a:bodyPr vert="horz" lIns="91440" tIns="45720" rIns="91440" bIns="45720" rtlCol="0">
            <a:norm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2800" dirty="0" err="1"/>
              <a:t>MicroPython</a:t>
            </a:r>
            <a:r>
              <a:rPr lang="en-US" altLang="ja-JP" sz="2800" dirty="0"/>
              <a:t> ver.2</a:t>
            </a:r>
          </a:p>
          <a:p>
            <a:pPr marL="0" indent="0">
              <a:buNone/>
            </a:pPr>
            <a:r>
              <a:rPr lang="ja-JP" altLang="en-US" sz="2800" dirty="0"/>
              <a:t>（変更なし）</a:t>
            </a:r>
          </a:p>
        </p:txBody>
      </p:sp>
    </p:spTree>
    <p:extLst>
      <p:ext uri="{BB962C8B-B14F-4D97-AF65-F5344CB8AC3E}">
        <p14:creationId xmlns:p14="http://schemas.microsoft.com/office/powerpoint/2010/main" val="3335858806"/>
      </p:ext>
    </p:extLst>
  </p:cSld>
  <p:clrMapOvr>
    <a:masterClrMapping/>
  </p:clrMapOvr>
</p:sld>
</file>

<file path=ppt/theme/theme1.xml><?xml version="1.0" encoding="utf-8"?>
<a:theme xmlns:a="http://schemas.openxmlformats.org/drawingml/2006/main" name="ueda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9" id="{D26727BD-8653-C345-9F14-83533E8A5A4E}" vid="{CB7F83BA-B170-9140-AAEE-10F1BEAE76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LEGO+Python</Template>
  <TotalTime>1658</TotalTime>
  <Words>8866</Words>
  <Application>Microsoft Office PowerPoint</Application>
  <PresentationFormat>ワイド画面</PresentationFormat>
  <Paragraphs>1196</Paragraphs>
  <Slides>125</Slides>
  <Notes>0</Notes>
  <HiddenSlides>7</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125</vt:i4>
      </vt:variant>
    </vt:vector>
  </HeadingPairs>
  <TitlesOfParts>
    <vt:vector size="130" baseType="lpstr">
      <vt:lpstr>メイリオ</vt:lpstr>
      <vt:lpstr>Arial</vt:lpstr>
      <vt:lpstr>Calibri</vt:lpstr>
      <vt:lpstr>Consolas</vt:lpstr>
      <vt:lpstr>ueda_lecture</vt:lpstr>
      <vt:lpstr>EV3 Classroom ＋MicroPython ver.2.0 対応</vt:lpstr>
      <vt:lpstr>2.2　MicroPython2のインストール</vt:lpstr>
      <vt:lpstr>EV3 MicroPython2のイメージのダウンロード</vt:lpstr>
      <vt:lpstr>Win32 Disk Imagerのインストール</vt:lpstr>
      <vt:lpstr>イメージの書き込み，起動</vt:lpstr>
      <vt:lpstr>MicroPython1と2の違い  Upgrading from v1.0 to v2.0 — ev3-micropython 2.0.0 documentation  https://pybricks.github.io/ev3-micropython/startupgrade.html</vt:lpstr>
      <vt:lpstr>はじめに</vt:lpstr>
      <vt:lpstr>MicroSDカードのイメージのアップグレード</vt:lpstr>
      <vt:lpstr>既存のプログラムのアップグレード</vt:lpstr>
      <vt:lpstr>ev3brickモジュールがEV3Brick()クラスに</vt:lpstr>
      <vt:lpstr>PowerPoint プレゼンテーション</vt:lpstr>
      <vt:lpstr>PowerPoint プレゼンテーション</vt:lpstr>
      <vt:lpstr>その他の変更点</vt:lpstr>
      <vt:lpstr>その他の変更点</vt:lpstr>
      <vt:lpstr>その他の変更点</vt:lpstr>
      <vt:lpstr>旧バージョンのVisual Studio Code Extensionの インストール</vt:lpstr>
      <vt:lpstr>EV3 Classroomのインストール</vt:lpstr>
      <vt:lpstr>EV3 Classroomのインストール</vt:lpstr>
      <vt:lpstr>インストーラーの実行</vt:lpstr>
      <vt:lpstr>EV3 Classroomの使い方</vt:lpstr>
      <vt:lpstr>EV3 Classroomを起動</vt:lpstr>
      <vt:lpstr>EV3 Classroomを起動</vt:lpstr>
      <vt:lpstr>プログラミングの準備が完了</vt:lpstr>
      <vt:lpstr>日本語表示にしましょう</vt:lpstr>
      <vt:lpstr>PowerPoint プレゼンテーション</vt:lpstr>
      <vt:lpstr>日本語になりました</vt:lpstr>
      <vt:lpstr>プロジェクトに名前を付けて，保存してみよう</vt:lpstr>
      <vt:lpstr>タブに名前が入りました</vt:lpstr>
      <vt:lpstr>Classroomの基本的な使い方</vt:lpstr>
      <vt:lpstr>EV3本体とPCを接続</vt:lpstr>
      <vt:lpstr>Bluetoothで接続するには</vt:lpstr>
      <vt:lpstr>Bluetooth接続完了</vt:lpstr>
      <vt:lpstr>EV3アイコンをクリック</vt:lpstr>
      <vt:lpstr>USBケーブルで接続には</vt:lpstr>
      <vt:lpstr>USBケーブルで接続</vt:lpstr>
      <vt:lpstr>プログラムの作り方</vt:lpstr>
      <vt:lpstr>各ブロックの説明  （日本語版と英語版の対応）</vt:lpstr>
      <vt:lpstr>モーター</vt:lpstr>
      <vt:lpstr>モーター</vt:lpstr>
      <vt:lpstr>移動</vt:lpstr>
      <vt:lpstr>移動</vt:lpstr>
      <vt:lpstr>ディスプレイ</vt:lpstr>
      <vt:lpstr>音</vt:lpstr>
      <vt:lpstr>イベント</vt:lpstr>
      <vt:lpstr>イベント</vt:lpstr>
      <vt:lpstr>イベント</vt:lpstr>
      <vt:lpstr>制御</vt:lpstr>
      <vt:lpstr>制御</vt:lpstr>
      <vt:lpstr>制御</vt:lpstr>
      <vt:lpstr>センサー</vt:lpstr>
      <vt:lpstr>センサー</vt:lpstr>
      <vt:lpstr>センサー</vt:lpstr>
      <vt:lpstr>センサー</vt:lpstr>
      <vt:lpstr>センサー</vt:lpstr>
      <vt:lpstr>センサー</vt:lpstr>
      <vt:lpstr>センサー</vt:lpstr>
      <vt:lpstr>演算</vt:lpstr>
      <vt:lpstr>演算</vt:lpstr>
      <vt:lpstr>演算</vt:lpstr>
      <vt:lpstr>演算</vt:lpstr>
      <vt:lpstr>変数</vt:lpstr>
      <vt:lpstr>変数</vt:lpstr>
      <vt:lpstr>マイブロック</vt:lpstr>
      <vt:lpstr>MicroPython2のプログラム動作確認</vt:lpstr>
      <vt:lpstr>動作確認用プログラム</vt:lpstr>
      <vt:lpstr>改行コードをLFに設定</vt:lpstr>
      <vt:lpstr>VS Codeでプログラムを実行する</vt:lpstr>
      <vt:lpstr>ターミナルでプログラムを実行する</vt:lpstr>
      <vt:lpstr>MP2で動作確認</vt:lpstr>
      <vt:lpstr>MP2で動作確認</vt:lpstr>
      <vt:lpstr>brickrun</vt:lpstr>
      <vt:lpstr>pybricks-コマンド</vt:lpstr>
      <vt:lpstr>Chapter 2 プログラミングの準備をしよう </vt:lpstr>
      <vt:lpstr>2.5.4　プログラムの作成と実行</vt:lpstr>
      <vt:lpstr>2-1.py</vt:lpstr>
      <vt:lpstr>common.py</vt:lpstr>
      <vt:lpstr>Chapter 4 ロボットを動かしてみよう</vt:lpstr>
      <vt:lpstr>4.2　ステータスライトを光らせる</vt:lpstr>
      <vt:lpstr>4.2　ステータスライトを光らせる</vt:lpstr>
      <vt:lpstr>4.2　ステータスライトを光らせる</vt:lpstr>
      <vt:lpstr>4.3　音を鳴らす</vt:lpstr>
      <vt:lpstr>4.3　音を鳴らす</vt:lpstr>
      <vt:lpstr>4.3　音を鳴らす</vt:lpstr>
      <vt:lpstr>4.3　音を鳴らす</vt:lpstr>
      <vt:lpstr>4.3　音を鳴らす</vt:lpstr>
      <vt:lpstr>4.3　音を鳴らす</vt:lpstr>
      <vt:lpstr>4.4　ディスプレイに文字を描画する</vt:lpstr>
      <vt:lpstr>4.4　ディスプレイに文字を描画する</vt:lpstr>
      <vt:lpstr>4.4　ディスプレイに文字を描画する</vt:lpstr>
      <vt:lpstr>4.4　ディスプレイに文字を描画する</vt:lpstr>
      <vt:lpstr>4.5　モーターを回転させる</vt:lpstr>
      <vt:lpstr>4.5　モーターを回転させる</vt:lpstr>
      <vt:lpstr>4.5　モーターを回転させる</vt:lpstr>
      <vt:lpstr>4.5　モーターを回転させる</vt:lpstr>
      <vt:lpstr>4.5　モーターを回転させる</vt:lpstr>
      <vt:lpstr>4.5　モーターを回転させる</vt:lpstr>
      <vt:lpstr>4.5　モーターを回転させる</vt:lpstr>
      <vt:lpstr>4.5　モーターを回転させる</vt:lpstr>
      <vt:lpstr>4.5　モーターを回転させる</vt:lpstr>
      <vt:lpstr>4.5　モーターを回転させる</vt:lpstr>
      <vt:lpstr>4.5　モーターを回転させる</vt:lpstr>
      <vt:lpstr>4.5　モーターを回転させる</vt:lpstr>
      <vt:lpstr>4.5　モーターを回転させる</vt:lpstr>
      <vt:lpstr>4.5　モーターを回転させる</vt:lpstr>
      <vt:lpstr>4.5　モーターを回転させる</vt:lpstr>
      <vt:lpstr>Chapter 7 実践してみよう</vt:lpstr>
      <vt:lpstr>7.1　ボタンを押してすぐに実行する</vt:lpstr>
      <vt:lpstr>7.2　複雑な動作をプログラミングするためのテクニック</vt:lpstr>
      <vt:lpstr>7.2　複雑な動作をプログラミングするためのテクニック</vt:lpstr>
      <vt:lpstr>7.2　複雑な動作をプログラミングするためのテクニック</vt:lpstr>
      <vt:lpstr>7.2　複雑な動作をプログラミングするためのテクニック</vt:lpstr>
      <vt:lpstr>7.2　複雑な動作をプログラミングするためのテクニック</vt:lpstr>
      <vt:lpstr>7.2　複雑な動作をプログラミングするためのテクニック</vt:lpstr>
      <vt:lpstr>7.2　複雑な動作をプログラミングするためのテクニック</vt:lpstr>
      <vt:lpstr>7.2　複雑な動作をプログラミングするためのテクニック</vt:lpstr>
      <vt:lpstr>7.2　複雑な動作をプログラミングするためのテクニック</vt:lpstr>
      <vt:lpstr>7.2　複雑な動作をプログラミングするためのテクニック</vt:lpstr>
      <vt:lpstr>7.2　複雑な動作をプログラミングするためのテクニック</vt:lpstr>
      <vt:lpstr>7.2　複雑な動作をプログラミングするためのテクニック</vt:lpstr>
      <vt:lpstr>7.2　複雑な動作をプログラミングするためのテクニック</vt:lpstr>
      <vt:lpstr>7.2　複雑な動作をプログラミングするためのテクニック</vt:lpstr>
      <vt:lpstr>PowerPoint プレゼンテーション</vt:lpstr>
      <vt:lpstr>英語と日本語のブロックが対応しない問題あり</vt:lpstr>
      <vt:lpstr>MicroPython2のリファレンスマニュアル</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正直 小枝</dc:creator>
  <cp:lastModifiedBy>小枝　正直</cp:lastModifiedBy>
  <cp:revision>135</cp:revision>
  <dcterms:created xsi:type="dcterms:W3CDTF">2020-11-18T06:10:47Z</dcterms:created>
  <dcterms:modified xsi:type="dcterms:W3CDTF">2021-05-06T08:28:21Z</dcterms:modified>
</cp:coreProperties>
</file>